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av" ContentType="audio/x-wav"/>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89" r:id="rId1"/>
  </p:sldMasterIdLst>
  <p:sldIdLst>
    <p:sldId id="280" r:id="rId2"/>
    <p:sldId id="281" r:id="rId3"/>
    <p:sldId id="282" r:id="rId4"/>
    <p:sldId id="293" r:id="rId5"/>
    <p:sldId id="284" r:id="rId6"/>
    <p:sldId id="285" r:id="rId7"/>
    <p:sldId id="286" r:id="rId8"/>
    <p:sldId id="287" r:id="rId9"/>
    <p:sldId id="288" r:id="rId10"/>
    <p:sldId id="289" r:id="rId11"/>
    <p:sldId id="290" r:id="rId12"/>
    <p:sldId id="291" r:id="rId13"/>
    <p:sldId id="292" r:id="rId14"/>
    <p:sldId id="257" r:id="rId15"/>
    <p:sldId id="258" r:id="rId16"/>
    <p:sldId id="299" r:id="rId17"/>
    <p:sldId id="300" r:id="rId18"/>
    <p:sldId id="301" r:id="rId19"/>
    <p:sldId id="302" r:id="rId20"/>
    <p:sldId id="303" r:id="rId21"/>
    <p:sldId id="304" r:id="rId22"/>
    <p:sldId id="264" r:id="rId23"/>
    <p:sldId id="305" r:id="rId24"/>
    <p:sldId id="306" r:id="rId25"/>
    <p:sldId id="307" r:id="rId26"/>
    <p:sldId id="308" r:id="rId27"/>
    <p:sldId id="309" r:id="rId28"/>
    <p:sldId id="310" r:id="rId29"/>
    <p:sldId id="311" r:id="rId30"/>
    <p:sldId id="314" r:id="rId31"/>
    <p:sldId id="315" r:id="rId32"/>
    <p:sldId id="312" r:id="rId33"/>
    <p:sldId id="313" r:id="rId34"/>
    <p:sldId id="316" r:id="rId35"/>
    <p:sldId id="317" r:id="rId36"/>
    <p:sldId id="318" r:id="rId37"/>
    <p:sldId id="319" r:id="rId38"/>
    <p:sldId id="320" r:id="rId39"/>
    <p:sldId id="274"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B0593"/>
    <a:srgbClr val="750BA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363" autoAdjust="0"/>
  </p:normalViewPr>
  <p:slideViewPr>
    <p:cSldViewPr snapToGrid="0">
      <p:cViewPr varScale="1">
        <p:scale>
          <a:sx n="83" d="100"/>
          <a:sy n="83" d="100"/>
        </p:scale>
        <p:origin x="629"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slideLayouts/_rels/slideLayout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 Id="rId4" Type="http://schemas.openxmlformats.org/officeDocument/2006/relationships/audio" Target="../media/audio1.wav"/></Relationships>
</file>

<file path=ppt/slideLayouts/_rels/slideLayout10.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11.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12.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13.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17.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2.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3.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4.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5.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6.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7.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8.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9.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FE59C823-6F6D-4985-81F4-631781583990}" type="datetimeFigureOut">
              <a:rPr lang="en-IN" smtClean="0"/>
              <a:t>03-11-2024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9189A74-53CD-491D-A875-FB7F3C188AB6}" type="slidenum">
              <a:rPr lang="en-IN" smtClean="0"/>
              <a:t>‹#›</a:t>
            </a:fld>
            <a:endParaRPr lang="en-IN"/>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155920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500">
        <p15:prstTrans prst="origami"/>
        <p:sndAc>
          <p:stSnd>
            <p:snd r:embed="rId1" name="drumroll.wav"/>
          </p:stSnd>
        </p:sndAc>
      </p:transition>
    </mc:Choice>
    <mc:Fallback xmlns="">
      <p:transition spd="slow" advClick="0" advTm="30">
        <p:fade/>
        <p:sndAc>
          <p:stSnd>
            <p:snd r:embed="rId4" name="drumroll.wav"/>
          </p:stSnd>
        </p:sndAc>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Date Placeholder 2"/>
          <p:cNvSpPr>
            <a:spLocks noGrp="1"/>
          </p:cNvSpPr>
          <p:nvPr>
            <p:ph type="dt" sz="half" idx="10"/>
          </p:nvPr>
        </p:nvSpPr>
        <p:spPr/>
        <p:txBody>
          <a:bodyPr/>
          <a:lstStyle/>
          <a:p>
            <a:fld id="{FE59C823-6F6D-4985-81F4-631781583990}" type="datetimeFigureOut">
              <a:rPr lang="en-IN" smtClean="0"/>
              <a:t>03-11-2024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69189A74-53CD-491D-A875-FB7F3C188AB6}" type="slidenum">
              <a:rPr lang="en-IN" smtClean="0"/>
              <a:t>‹#›</a:t>
            </a:fld>
            <a:endParaRPr lang="en-IN"/>
          </a:p>
        </p:txBody>
      </p:sp>
    </p:spTree>
    <p:extLst>
      <p:ext uri="{BB962C8B-B14F-4D97-AF65-F5344CB8AC3E}">
        <p14:creationId xmlns:p14="http://schemas.microsoft.com/office/powerpoint/2010/main" val="226671565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500">
        <p15:prstTrans prst="origami"/>
        <p:sndAc>
          <p:stSnd>
            <p:snd r:embed="rId1" name="drumroll.wav"/>
          </p:stSnd>
        </p:sndAc>
      </p:transition>
    </mc:Choice>
    <mc:Fallback xmlns="">
      <p:transition spd="slow" advClick="0" advTm="30">
        <p:fade/>
        <p:sndAc>
          <p:stSnd>
            <p:snd r:embed="rId3" name="drumroll.wav"/>
          </p:stSnd>
        </p:sndAc>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E59C823-6F6D-4985-81F4-631781583990}" type="datetimeFigureOut">
              <a:rPr lang="en-IN" smtClean="0"/>
              <a:t>03-11-2024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9189A74-53CD-491D-A875-FB7F3C188AB6}" type="slidenum">
              <a:rPr lang="en-IN" smtClean="0"/>
              <a:t>‹#›</a:t>
            </a:fld>
            <a:endParaRPr lang="en-IN"/>
          </a:p>
        </p:txBody>
      </p:sp>
    </p:spTree>
    <p:extLst>
      <p:ext uri="{BB962C8B-B14F-4D97-AF65-F5344CB8AC3E}">
        <p14:creationId xmlns:p14="http://schemas.microsoft.com/office/powerpoint/2010/main" val="223868458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500">
        <p15:prstTrans prst="origami"/>
        <p:sndAc>
          <p:stSnd>
            <p:snd r:embed="rId1" name="drumroll.wav"/>
          </p:stSnd>
        </p:sndAc>
      </p:transition>
    </mc:Choice>
    <mc:Fallback xmlns="">
      <p:transition spd="slow" advClick="0" advTm="30">
        <p:fade/>
        <p:sndAc>
          <p:stSnd>
            <p:snd r:embed="rId3" name="drumroll.wav"/>
          </p:stSnd>
        </p:sndAc>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E59C823-6F6D-4985-81F4-631781583990}" type="datetimeFigureOut">
              <a:rPr lang="en-IN" smtClean="0"/>
              <a:t>03-11-2024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9189A74-53CD-491D-A875-FB7F3C188AB6}" type="slidenum">
              <a:rPr lang="en-IN" smtClean="0"/>
              <a:t>‹#›</a:t>
            </a:fld>
            <a:endParaRPr lang="en-IN"/>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349910288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500">
        <p15:prstTrans prst="origami"/>
        <p:sndAc>
          <p:stSnd>
            <p:snd r:embed="rId1" name="drumroll.wav"/>
          </p:stSnd>
        </p:sndAc>
      </p:transition>
    </mc:Choice>
    <mc:Fallback xmlns="">
      <p:transition spd="slow" advClick="0" advTm="30">
        <p:fade/>
        <p:sndAc>
          <p:stSnd>
            <p:snd r:embed="rId3" name="drumroll.wav"/>
          </p:stSnd>
        </p:sndAc>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E59C823-6F6D-4985-81F4-631781583990}" type="datetimeFigureOut">
              <a:rPr lang="en-IN" smtClean="0"/>
              <a:t>03-11-2024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9189A74-53CD-491D-A875-FB7F3C188AB6}" type="slidenum">
              <a:rPr lang="en-IN" smtClean="0"/>
              <a:t>‹#›</a:t>
            </a:fld>
            <a:endParaRPr lang="en-IN"/>
          </a:p>
        </p:txBody>
      </p:sp>
    </p:spTree>
    <p:extLst>
      <p:ext uri="{BB962C8B-B14F-4D97-AF65-F5344CB8AC3E}">
        <p14:creationId xmlns:p14="http://schemas.microsoft.com/office/powerpoint/2010/main" val="86825003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500">
        <p15:prstTrans prst="origami"/>
        <p:sndAc>
          <p:stSnd>
            <p:snd r:embed="rId1" name="drumroll.wav"/>
          </p:stSnd>
        </p:sndAc>
      </p:transition>
    </mc:Choice>
    <mc:Fallback xmlns="">
      <p:transition spd="slow" advClick="0" advTm="30">
        <p:fade/>
        <p:sndAc>
          <p:stSnd>
            <p:snd r:embed="rId3" name="drumroll.wav"/>
          </p:stSnd>
        </p:sndAc>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smtClean="0"/>
              <a:t>Click to edit Master text styles</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E59C823-6F6D-4985-81F4-631781583990}" type="datetimeFigureOut">
              <a:rPr lang="en-IN" smtClean="0"/>
              <a:t>03-11-2024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9189A74-53CD-491D-A875-FB7F3C188AB6}" type="slidenum">
              <a:rPr lang="en-IN" smtClean="0"/>
              <a:t>‹#›</a:t>
            </a:fld>
            <a:endParaRPr lang="en-IN"/>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173386364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en-US" smtClean="0"/>
              <a:t>Click to edit Master title style</a:t>
            </a:r>
            <a:endParaRPr lang="en-US" dirty="0"/>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smtClean="0"/>
              <a:t>Click to edit Master text styles</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E59C823-6F6D-4985-81F4-631781583990}" type="datetimeFigureOut">
              <a:rPr lang="en-IN" smtClean="0"/>
              <a:t>03-11-2024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9189A74-53CD-491D-A875-FB7F3C188AB6}" type="slidenum">
              <a:rPr lang="en-IN" smtClean="0"/>
              <a:t>‹#›</a:t>
            </a:fld>
            <a:endParaRPr lang="en-IN"/>
          </a:p>
        </p:txBody>
      </p:sp>
    </p:spTree>
    <p:extLst>
      <p:ext uri="{BB962C8B-B14F-4D97-AF65-F5344CB8AC3E}">
        <p14:creationId xmlns:p14="http://schemas.microsoft.com/office/powerpoint/2010/main" val="8860580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E59C823-6F6D-4985-81F4-631781583990}" type="datetimeFigureOut">
              <a:rPr lang="en-IN" smtClean="0"/>
              <a:t>03-11-2024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9189A74-53CD-491D-A875-FB7F3C188AB6}" type="slidenum">
              <a:rPr lang="en-IN" smtClean="0"/>
              <a:t>‹#›</a:t>
            </a:fld>
            <a:endParaRPr lang="en-IN"/>
          </a:p>
        </p:txBody>
      </p:sp>
    </p:spTree>
    <p:extLst>
      <p:ext uri="{BB962C8B-B14F-4D97-AF65-F5344CB8AC3E}">
        <p14:creationId xmlns:p14="http://schemas.microsoft.com/office/powerpoint/2010/main" val="237149791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500">
        <p15:prstTrans prst="origami"/>
        <p:sndAc>
          <p:stSnd>
            <p:snd r:embed="rId1" name="drumroll.wav"/>
          </p:stSnd>
        </p:sndAc>
      </p:transition>
    </mc:Choice>
    <mc:Fallback xmlns="">
      <p:transition spd="slow" advClick="0" advTm="30">
        <p:fade/>
        <p:sndAc>
          <p:stSnd>
            <p:snd r:embed="rId3" name="drumroll.wav"/>
          </p:stSnd>
        </p:sndAc>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E59C823-6F6D-4985-81F4-631781583990}" type="datetimeFigureOut">
              <a:rPr lang="en-IN" smtClean="0"/>
              <a:t>03-11-2024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9189A74-53CD-491D-A875-FB7F3C188AB6}" type="slidenum">
              <a:rPr lang="en-IN" smtClean="0"/>
              <a:t>‹#›</a:t>
            </a:fld>
            <a:endParaRPr lang="en-IN"/>
          </a:p>
        </p:txBody>
      </p:sp>
    </p:spTree>
    <p:extLst>
      <p:ext uri="{BB962C8B-B14F-4D97-AF65-F5344CB8AC3E}">
        <p14:creationId xmlns:p14="http://schemas.microsoft.com/office/powerpoint/2010/main" val="159354102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500">
        <p15:prstTrans prst="origami"/>
        <p:sndAc>
          <p:stSnd>
            <p:snd r:embed="rId1" name="drumroll.wav"/>
          </p:stSnd>
        </p:sndAc>
      </p:transition>
    </mc:Choice>
    <mc:Fallback xmlns="">
      <p:transition spd="slow" advClick="0" advTm="30">
        <p:fade/>
        <p:sndAc>
          <p:stSnd>
            <p:snd r:embed="rId3" name="drumroll.wav"/>
          </p:stSnd>
        </p:sndAc>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nchor="ct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E59C823-6F6D-4985-81F4-631781583990}" type="datetimeFigureOut">
              <a:rPr lang="en-IN" smtClean="0"/>
              <a:t>03-11-2024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9189A74-53CD-491D-A875-FB7F3C188AB6}" type="slidenum">
              <a:rPr lang="en-IN" smtClean="0"/>
              <a:t>‹#›</a:t>
            </a:fld>
            <a:endParaRPr lang="en-IN"/>
          </a:p>
        </p:txBody>
      </p:sp>
    </p:spTree>
    <p:extLst>
      <p:ext uri="{BB962C8B-B14F-4D97-AF65-F5344CB8AC3E}">
        <p14:creationId xmlns:p14="http://schemas.microsoft.com/office/powerpoint/2010/main" val="96289367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500">
        <p15:prstTrans prst="origami"/>
        <p:sndAc>
          <p:stSnd>
            <p:snd r:embed="rId1" name="drumroll.wav"/>
          </p:stSnd>
        </p:sndAc>
      </p:transition>
    </mc:Choice>
    <mc:Fallback xmlns="">
      <p:transition spd="slow" advClick="0" advTm="30">
        <p:fade/>
        <p:sndAc>
          <p:stSnd>
            <p:snd r:embed="rId3" name="drumroll.wav"/>
          </p:stSnd>
        </p:sndAc>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E59C823-6F6D-4985-81F4-631781583990}" type="datetimeFigureOut">
              <a:rPr lang="en-IN" smtClean="0"/>
              <a:t>03-11-2024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9189A74-53CD-491D-A875-FB7F3C188AB6}" type="slidenum">
              <a:rPr lang="en-IN" smtClean="0"/>
              <a:t>‹#›</a:t>
            </a:fld>
            <a:endParaRPr lang="en-IN"/>
          </a:p>
        </p:txBody>
      </p:sp>
    </p:spTree>
    <p:extLst>
      <p:ext uri="{BB962C8B-B14F-4D97-AF65-F5344CB8AC3E}">
        <p14:creationId xmlns:p14="http://schemas.microsoft.com/office/powerpoint/2010/main" val="231362132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500">
        <p15:prstTrans prst="origami"/>
        <p:sndAc>
          <p:stSnd>
            <p:snd r:embed="rId1" name="drumroll.wav"/>
          </p:stSnd>
        </p:sndAc>
      </p:transition>
    </mc:Choice>
    <mc:Fallback xmlns="">
      <p:transition spd="slow" advClick="0" advTm="30">
        <p:fade/>
        <p:sndAc>
          <p:stSnd>
            <p:snd r:embed="rId3" name="drumroll.wav"/>
          </p:stSnd>
        </p:sndAc>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84211" y="685800"/>
            <a:ext cx="4937655" cy="361526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808133" y="685801"/>
            <a:ext cx="4934479" cy="3615266"/>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FE59C823-6F6D-4985-81F4-631781583990}" type="datetimeFigureOut">
              <a:rPr lang="en-IN" smtClean="0"/>
              <a:t>03-11-2024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9189A74-53CD-491D-A875-FB7F3C188AB6}" type="slidenum">
              <a:rPr lang="en-IN" smtClean="0"/>
              <a:t>‹#›</a:t>
            </a:fld>
            <a:endParaRPr lang="en-IN"/>
          </a:p>
        </p:txBody>
      </p:sp>
    </p:spTree>
    <p:extLst>
      <p:ext uri="{BB962C8B-B14F-4D97-AF65-F5344CB8AC3E}">
        <p14:creationId xmlns:p14="http://schemas.microsoft.com/office/powerpoint/2010/main" val="328030611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500">
        <p15:prstTrans prst="origami"/>
        <p:sndAc>
          <p:stSnd>
            <p:snd r:embed="rId1" name="drumroll.wav"/>
          </p:stSnd>
        </p:sndAc>
      </p:transition>
    </mc:Choice>
    <mc:Fallback xmlns="">
      <p:transition spd="slow" advClick="0" advTm="30">
        <p:fade/>
        <p:sndAc>
          <p:stSnd>
            <p:snd r:embed="rId3" name="drumroll.wav"/>
          </p:stSnd>
        </p:sndAc>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FE59C823-6F6D-4985-81F4-631781583990}" type="datetimeFigureOut">
              <a:rPr lang="en-IN" smtClean="0"/>
              <a:t>03-11-2024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69189A74-53CD-491D-A875-FB7F3C188AB6}" type="slidenum">
              <a:rPr lang="en-IN" smtClean="0"/>
              <a:t>‹#›</a:t>
            </a:fld>
            <a:endParaRPr lang="en-IN"/>
          </a:p>
        </p:txBody>
      </p:sp>
    </p:spTree>
    <p:extLst>
      <p:ext uri="{BB962C8B-B14F-4D97-AF65-F5344CB8AC3E}">
        <p14:creationId xmlns:p14="http://schemas.microsoft.com/office/powerpoint/2010/main" val="337712001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500">
        <p15:prstTrans prst="origami"/>
        <p:sndAc>
          <p:stSnd>
            <p:snd r:embed="rId1" name="drumroll.wav"/>
          </p:stSnd>
        </p:sndAc>
      </p:transition>
    </mc:Choice>
    <mc:Fallback xmlns="">
      <p:transition spd="slow" advClick="0" advTm="30">
        <p:fade/>
        <p:sndAc>
          <p:stSnd>
            <p:snd r:embed="rId3" name="drumroll.wav"/>
          </p:stSnd>
        </p:sndAc>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FE59C823-6F6D-4985-81F4-631781583990}" type="datetimeFigureOut">
              <a:rPr lang="en-IN" smtClean="0"/>
              <a:t>03-11-2024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69189A74-53CD-491D-A875-FB7F3C188AB6}" type="slidenum">
              <a:rPr lang="en-IN" smtClean="0"/>
              <a:t>‹#›</a:t>
            </a:fld>
            <a:endParaRPr lang="en-IN"/>
          </a:p>
        </p:txBody>
      </p:sp>
    </p:spTree>
    <p:extLst>
      <p:ext uri="{BB962C8B-B14F-4D97-AF65-F5344CB8AC3E}">
        <p14:creationId xmlns:p14="http://schemas.microsoft.com/office/powerpoint/2010/main" val="424395737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500">
        <p15:prstTrans prst="origami"/>
        <p:sndAc>
          <p:stSnd>
            <p:snd r:embed="rId1" name="drumroll.wav"/>
          </p:stSnd>
        </p:sndAc>
      </p:transition>
    </mc:Choice>
    <mc:Fallback xmlns="">
      <p:transition spd="slow" advClick="0" advTm="30">
        <p:fade/>
        <p:sndAc>
          <p:stSnd>
            <p:snd r:embed="rId3" name="drumroll.wav"/>
          </p:stSnd>
        </p:sndAc>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E59C823-6F6D-4985-81F4-631781583990}" type="datetimeFigureOut">
              <a:rPr lang="en-IN" smtClean="0"/>
              <a:t>03-11-2024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69189A74-53CD-491D-A875-FB7F3C188AB6}" type="slidenum">
              <a:rPr lang="en-IN" smtClean="0"/>
              <a:t>‹#›</a:t>
            </a:fld>
            <a:endParaRPr lang="en-IN"/>
          </a:p>
        </p:txBody>
      </p:sp>
    </p:spTree>
    <p:extLst>
      <p:ext uri="{BB962C8B-B14F-4D97-AF65-F5344CB8AC3E}">
        <p14:creationId xmlns:p14="http://schemas.microsoft.com/office/powerpoint/2010/main" val="79031423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500">
        <p15:prstTrans prst="origami"/>
        <p:sndAc>
          <p:stSnd>
            <p:snd r:embed="rId1" name="drumroll.wav"/>
          </p:stSnd>
        </p:sndAc>
      </p:transition>
    </mc:Choice>
    <mc:Fallback xmlns="">
      <p:transition spd="slow" advClick="0" advTm="30">
        <p:fade/>
        <p:sndAc>
          <p:stSnd>
            <p:snd r:embed="rId3" name="drumroll.wav"/>
          </p:stSnd>
        </p:sndAc>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E59C823-6F6D-4985-81F4-631781583990}" type="datetimeFigureOut">
              <a:rPr lang="en-IN" smtClean="0"/>
              <a:t>03-11-2024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9189A74-53CD-491D-A875-FB7F3C188AB6}" type="slidenum">
              <a:rPr lang="en-IN" smtClean="0"/>
              <a:t>‹#›</a:t>
            </a:fld>
            <a:endParaRPr lang="en-IN"/>
          </a:p>
        </p:txBody>
      </p:sp>
    </p:spTree>
    <p:extLst>
      <p:ext uri="{BB962C8B-B14F-4D97-AF65-F5344CB8AC3E}">
        <p14:creationId xmlns:p14="http://schemas.microsoft.com/office/powerpoint/2010/main" val="72326742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500">
        <p15:prstTrans prst="origami"/>
        <p:sndAc>
          <p:stSnd>
            <p:snd r:embed="rId1" name="drumroll.wav"/>
          </p:stSnd>
        </p:sndAc>
      </p:transition>
    </mc:Choice>
    <mc:Fallback xmlns="">
      <p:transition spd="slow" advClick="0" advTm="30">
        <p:fade/>
        <p:sndAc>
          <p:stSnd>
            <p:snd r:embed="rId3" name="drumroll.wav"/>
          </p:stSnd>
        </p:sndAc>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en-US" smtClean="0"/>
              <a:t>Click to edit Master title style</a:t>
            </a:r>
            <a:endParaRPr lang="en-US" dirty="0"/>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E59C823-6F6D-4985-81F4-631781583990}" type="datetimeFigureOut">
              <a:rPr lang="en-IN" smtClean="0"/>
              <a:t>03-11-2024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9189A74-53CD-491D-A875-FB7F3C188AB6}" type="slidenum">
              <a:rPr lang="en-IN" smtClean="0"/>
              <a:t>‹#›</a:t>
            </a:fld>
            <a:endParaRPr lang="en-IN"/>
          </a:p>
        </p:txBody>
      </p:sp>
    </p:spTree>
    <p:extLst>
      <p:ext uri="{BB962C8B-B14F-4D97-AF65-F5344CB8AC3E}">
        <p14:creationId xmlns:p14="http://schemas.microsoft.com/office/powerpoint/2010/main" val="286700433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500">
        <p15:prstTrans prst="origami"/>
        <p:sndAc>
          <p:stSnd>
            <p:snd r:embed="rId1" name="drumroll.wav"/>
          </p:stSnd>
        </p:sndAc>
      </p:transition>
    </mc:Choice>
    <mc:Fallback xmlns="">
      <p:transition spd="slow" advClick="0" advTm="30">
        <p:fade/>
        <p:sndAc>
          <p:stSnd>
            <p:snd r:embed="rId3" name="drumroll.wav"/>
          </p:stSnd>
        </p:sndAc>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audio" Target="../media/audio1.wav"/><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audio" Target="../media/audio1.wav"/><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FE59C823-6F6D-4985-81F4-631781583990}" type="datetimeFigureOut">
              <a:rPr lang="en-IN" smtClean="0"/>
              <a:t>03-11-2024</a:t>
            </a:fld>
            <a:endParaRPr lang="en-IN"/>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en-IN"/>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fld id="{69189A74-53CD-491D-A875-FB7F3C188AB6}" type="slidenum">
              <a:rPr lang="en-IN" smtClean="0"/>
              <a:t>‹#›</a:t>
            </a:fld>
            <a:endParaRPr lang="en-IN"/>
          </a:p>
        </p:txBody>
      </p:sp>
    </p:spTree>
    <p:extLst>
      <p:ext uri="{BB962C8B-B14F-4D97-AF65-F5344CB8AC3E}">
        <p14:creationId xmlns:p14="http://schemas.microsoft.com/office/powerpoint/2010/main" val="2889135724"/>
      </p:ext>
    </p:extLst>
  </p:cSld>
  <p:clrMap bg1="dk1" tx1="lt1" bg2="dk2" tx2="lt2" accent1="accent1" accent2="accent2" accent3="accent3" accent4="accent4" accent5="accent5" accent6="accent6" hlink="hlink" folHlink="folHlink"/>
  <p:sldLayoutIdLst>
    <p:sldLayoutId id="2147483790" r:id="rId1"/>
    <p:sldLayoutId id="2147483791" r:id="rId2"/>
    <p:sldLayoutId id="2147483792" r:id="rId3"/>
    <p:sldLayoutId id="2147483793" r:id="rId4"/>
    <p:sldLayoutId id="2147483794" r:id="rId5"/>
    <p:sldLayoutId id="2147483795" r:id="rId6"/>
    <p:sldLayoutId id="2147483796" r:id="rId7"/>
    <p:sldLayoutId id="2147483797" r:id="rId8"/>
    <p:sldLayoutId id="2147483798" r:id="rId9"/>
    <p:sldLayoutId id="2147483799" r:id="rId10"/>
    <p:sldLayoutId id="2147483800" r:id="rId11"/>
    <p:sldLayoutId id="2147483801" r:id="rId12"/>
    <p:sldLayoutId id="2147483802" r:id="rId13"/>
    <p:sldLayoutId id="2147483803" r:id="rId14"/>
    <p:sldLayoutId id="2147483804" r:id="rId15"/>
    <p:sldLayoutId id="2147483805" r:id="rId16"/>
    <p:sldLayoutId id="2147483806" r:id="rId17"/>
  </p:sldLayoutIdLst>
  <mc:AlternateContent xmlns:mc="http://schemas.openxmlformats.org/markup-compatibility/2006" xmlns:p15="http://schemas.microsoft.com/office/powerpoint/2012/main">
    <mc:Choice Requires="p15">
      <p:transition xmlns:p14="http://schemas.microsoft.com/office/powerpoint/2010/main" spd="slow" p14:dur="3500">
        <p15:prstTrans prst="origami"/>
        <p:sndAc>
          <p:stSnd>
            <p:snd r:embed="rId19" name="drumroll.wav"/>
          </p:stSnd>
        </p:sndAc>
      </p:transition>
    </mc:Choice>
    <mc:Fallback xmlns="">
      <p:transition spd="slow" advClick="0" advTm="30">
        <p:fade/>
        <p:sndAc>
          <p:stSnd>
            <p:snd r:embed="rId21" name="drumroll.wav"/>
          </p:stSnd>
        </p:sndAc>
      </p:transition>
    </mc:Fallback>
  </mc:AlternateContent>
  <p:timing>
    <p:tnLst>
      <p:par>
        <p:cTn id="1" dur="indefinite" restart="never" nodeType="tmRoot"/>
      </p:par>
    </p:tnLst>
  </p:timing>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audio" Target="../media/audio1.wav"/><Relationship Id="rId1" Type="http://schemas.openxmlformats.org/officeDocument/2006/relationships/slideLayout" Target="../slideLayouts/slideLayout1.xml"/><Relationship Id="rId4" Type="http://schemas.openxmlformats.org/officeDocument/2006/relationships/audio" Target="../media/audio1.wav"/></Relationships>
</file>

<file path=ppt/slides/_rels/slide10.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audio" Target="../media/audio1.wav"/><Relationship Id="rId1" Type="http://schemas.openxmlformats.org/officeDocument/2006/relationships/slideLayout" Target="../slideLayouts/slideLayout1.xml"/><Relationship Id="rId4" Type="http://schemas.openxmlformats.org/officeDocument/2006/relationships/audio" Target="../media/audio1.wav"/></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audio" Target="../media/audio1.wav"/><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audio" Target="../media/audio1.wav"/><Relationship Id="rId1" Type="http://schemas.openxmlformats.org/officeDocument/2006/relationships/slideLayout" Target="../slideLayouts/slideLayout1.xml"/><Relationship Id="rId5" Type="http://schemas.openxmlformats.org/officeDocument/2006/relationships/audio" Target="../media/audio1.wav"/><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audio" Target="../media/audio1.wav"/><Relationship Id="rId1" Type="http://schemas.openxmlformats.org/officeDocument/2006/relationships/slideLayout" Target="../slideLayouts/slideLayout1.xml"/><Relationship Id="rId5" Type="http://schemas.openxmlformats.org/officeDocument/2006/relationships/audio" Target="../media/audio1.wav"/><Relationship Id="rId4" Type="http://schemas.openxmlformats.org/officeDocument/2006/relationships/image" Target="../media/image9.png"/></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audio" Target="../media/audio1.wav"/><Relationship Id="rId1" Type="http://schemas.openxmlformats.org/officeDocument/2006/relationships/slideLayout" Target="../slideLayouts/slideLayout1.xml"/><Relationship Id="rId5" Type="http://schemas.openxmlformats.org/officeDocument/2006/relationships/audio" Target="../media/audio1.wav"/><Relationship Id="rId4" Type="http://schemas.openxmlformats.org/officeDocument/2006/relationships/image" Target="../media/image11.png"/></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audio" Target="../media/audio1.wav"/><Relationship Id="rId1" Type="http://schemas.openxmlformats.org/officeDocument/2006/relationships/slideLayout" Target="../slideLayouts/slideLayout1.xml"/><Relationship Id="rId5" Type="http://schemas.openxmlformats.org/officeDocument/2006/relationships/audio" Target="../media/audio1.wav"/><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audio" Target="../media/audio1.wav"/><Relationship Id="rId1" Type="http://schemas.openxmlformats.org/officeDocument/2006/relationships/slideLayout" Target="../slideLayouts/slideLayout1.xml"/><Relationship Id="rId4" Type="http://schemas.openxmlformats.org/officeDocument/2006/relationships/audio" Target="../media/audio1.wav"/></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audio" Target="../media/audio1.wav"/><Relationship Id="rId1" Type="http://schemas.openxmlformats.org/officeDocument/2006/relationships/slideLayout" Target="../slideLayouts/slideLayout1.xml"/><Relationship Id="rId5" Type="http://schemas.openxmlformats.org/officeDocument/2006/relationships/audio" Target="../media/audio1.wav"/><Relationship Id="rId4" Type="http://schemas.openxmlformats.org/officeDocument/2006/relationships/image" Target="../media/image15.png"/></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audio" Target="../media/audio1.wav"/><Relationship Id="rId1" Type="http://schemas.openxmlformats.org/officeDocument/2006/relationships/slideLayout" Target="../slideLayouts/slideLayout1.xml"/><Relationship Id="rId5" Type="http://schemas.openxmlformats.org/officeDocument/2006/relationships/audio" Target="../media/audio1.wav"/><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audio" Target="../media/audio1.wav"/><Relationship Id="rId1" Type="http://schemas.openxmlformats.org/officeDocument/2006/relationships/slideLayout" Target="../slideLayouts/slideLayout1.xml"/><Relationship Id="rId5" Type="http://schemas.openxmlformats.org/officeDocument/2006/relationships/audio" Target="../media/audio1.wav"/></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audio" Target="../media/audio1.wav"/><Relationship Id="rId1" Type="http://schemas.openxmlformats.org/officeDocument/2006/relationships/slideLayout" Target="../slideLayouts/slideLayout1.xml"/><Relationship Id="rId5" Type="http://schemas.openxmlformats.org/officeDocument/2006/relationships/audio" Target="../media/audio1.wav"/><Relationship Id="rId4" Type="http://schemas.openxmlformats.org/officeDocument/2006/relationships/image" Target="../media/image20.png"/></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audio" Target="../media/audio1.wav"/><Relationship Id="rId1" Type="http://schemas.openxmlformats.org/officeDocument/2006/relationships/slideLayout" Target="../slideLayouts/slideLayout1.xml"/><Relationship Id="rId4" Type="http://schemas.openxmlformats.org/officeDocument/2006/relationships/audio" Target="../media/audio1.wav"/></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audio" Target="../media/audio1.wav"/><Relationship Id="rId1" Type="http://schemas.openxmlformats.org/officeDocument/2006/relationships/slideLayout" Target="../slideLayouts/slideLayout1.xml"/><Relationship Id="rId5" Type="http://schemas.openxmlformats.org/officeDocument/2006/relationships/audio" Target="../media/audio1.wav"/><Relationship Id="rId4" Type="http://schemas.openxmlformats.org/officeDocument/2006/relationships/image" Target="../media/image23.png"/></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audio" Target="../media/audio1.wav"/><Relationship Id="rId1" Type="http://schemas.openxmlformats.org/officeDocument/2006/relationships/slideLayout" Target="../slideLayouts/slideLayout1.xml"/><Relationship Id="rId4" Type="http://schemas.openxmlformats.org/officeDocument/2006/relationships/audio" Target="../media/audio1.wav"/></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audio" Target="../media/audio1.wav"/><Relationship Id="rId1" Type="http://schemas.openxmlformats.org/officeDocument/2006/relationships/slideLayout" Target="../slideLayouts/slideLayout1.xml"/><Relationship Id="rId5" Type="http://schemas.openxmlformats.org/officeDocument/2006/relationships/audio" Target="../media/audio1.wav"/><Relationship Id="rId4" Type="http://schemas.openxmlformats.org/officeDocument/2006/relationships/image" Target="../media/image26.png"/></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audio" Target="../media/audio1.wav"/><Relationship Id="rId1" Type="http://schemas.openxmlformats.org/officeDocument/2006/relationships/slideLayout" Target="../slideLayouts/slideLayout1.xml"/><Relationship Id="rId4" Type="http://schemas.openxmlformats.org/officeDocument/2006/relationships/audio" Target="../media/audio1.wav"/></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audio" Target="../media/audio1.wav"/><Relationship Id="rId1" Type="http://schemas.openxmlformats.org/officeDocument/2006/relationships/slideLayout" Target="../slideLayouts/slideLayout1.xml"/><Relationship Id="rId5" Type="http://schemas.openxmlformats.org/officeDocument/2006/relationships/audio" Target="../media/audio1.wav"/><Relationship Id="rId4" Type="http://schemas.openxmlformats.org/officeDocument/2006/relationships/image" Target="../media/image29.png"/></Relationships>
</file>

<file path=ppt/slides/_rels/slide3.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1.xml"/><Relationship Id="rId4" Type="http://schemas.openxmlformats.org/officeDocument/2006/relationships/audio" Target="../media/audio1.wav"/></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audio" Target="../media/audio1.wav"/><Relationship Id="rId1" Type="http://schemas.openxmlformats.org/officeDocument/2006/relationships/slideLayout" Target="../slideLayouts/slideLayout1.xml"/><Relationship Id="rId5" Type="http://schemas.openxmlformats.org/officeDocument/2006/relationships/audio" Target="../media/audio1.wav"/><Relationship Id="rId4" Type="http://schemas.openxmlformats.org/officeDocument/2006/relationships/image" Target="../media/image31.png"/></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audio" Target="../media/audio1.wav"/><Relationship Id="rId1" Type="http://schemas.openxmlformats.org/officeDocument/2006/relationships/slideLayout" Target="../slideLayouts/slideLayout1.xml"/><Relationship Id="rId5" Type="http://schemas.openxmlformats.org/officeDocument/2006/relationships/audio" Target="../media/audio1.wav"/><Relationship Id="rId4" Type="http://schemas.openxmlformats.org/officeDocument/2006/relationships/image" Target="../media/image33.png"/></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audio" Target="../media/audio1.wav"/><Relationship Id="rId1" Type="http://schemas.openxmlformats.org/officeDocument/2006/relationships/slideLayout" Target="../slideLayouts/slideLayout1.xml"/><Relationship Id="rId5" Type="http://schemas.openxmlformats.org/officeDocument/2006/relationships/audio" Target="../media/audio1.wav"/><Relationship Id="rId4" Type="http://schemas.openxmlformats.org/officeDocument/2006/relationships/image" Target="../media/image35.png"/></Relationships>
</file>

<file path=ppt/slides/_rels/slide3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audio" Target="../media/audio1.wav"/><Relationship Id="rId1" Type="http://schemas.openxmlformats.org/officeDocument/2006/relationships/slideLayout" Target="../slideLayouts/slideLayout1.xml"/><Relationship Id="rId4" Type="http://schemas.openxmlformats.org/officeDocument/2006/relationships/audio" Target="../media/audio1.wav"/></Relationships>
</file>

<file path=ppt/slides/_rels/slide3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audio" Target="../media/audio1.wav"/><Relationship Id="rId1" Type="http://schemas.openxmlformats.org/officeDocument/2006/relationships/slideLayout" Target="../slideLayouts/slideLayout1.xml"/><Relationship Id="rId5" Type="http://schemas.openxmlformats.org/officeDocument/2006/relationships/audio" Target="../media/audio1.wav"/><Relationship Id="rId4" Type="http://schemas.openxmlformats.org/officeDocument/2006/relationships/image" Target="../media/image38.png"/></Relationships>
</file>

<file path=ppt/slides/_rels/slide3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audio" Target="../media/audio1.wav"/><Relationship Id="rId1" Type="http://schemas.openxmlformats.org/officeDocument/2006/relationships/slideLayout" Target="../slideLayouts/slideLayout1.xml"/><Relationship Id="rId5" Type="http://schemas.openxmlformats.org/officeDocument/2006/relationships/audio" Target="../media/audio1.wav"/><Relationship Id="rId4" Type="http://schemas.openxmlformats.org/officeDocument/2006/relationships/image" Target="../media/image40.png"/></Relationships>
</file>

<file path=ppt/slides/_rels/slide3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audio" Target="../media/audio1.wav"/><Relationship Id="rId1" Type="http://schemas.openxmlformats.org/officeDocument/2006/relationships/slideLayout" Target="../slideLayouts/slideLayout1.xml"/><Relationship Id="rId4" Type="http://schemas.openxmlformats.org/officeDocument/2006/relationships/audio" Target="../media/audio1.wav"/></Relationships>
</file>

<file path=ppt/slides/_rels/slide3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audio" Target="../media/audio1.wav"/><Relationship Id="rId1" Type="http://schemas.openxmlformats.org/officeDocument/2006/relationships/slideLayout" Target="../slideLayouts/slideLayout1.xml"/><Relationship Id="rId4" Type="http://schemas.openxmlformats.org/officeDocument/2006/relationships/audio" Target="../media/audio1.wav"/></Relationships>
</file>

<file path=ppt/slides/_rels/slide3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audio" Target="../media/audio1.wav"/><Relationship Id="rId1" Type="http://schemas.openxmlformats.org/officeDocument/2006/relationships/slideLayout" Target="../slideLayouts/slideLayout1.xml"/><Relationship Id="rId4" Type="http://schemas.openxmlformats.org/officeDocument/2006/relationships/audio" Target="../media/audio1.wav"/></Relationships>
</file>

<file path=ppt/slides/_rels/slide3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audio" Target="../media/audio1.wav"/><Relationship Id="rId1" Type="http://schemas.openxmlformats.org/officeDocument/2006/relationships/slideLayout" Target="../slideLayouts/slideLayout1.xml"/><Relationship Id="rId5" Type="http://schemas.openxmlformats.org/officeDocument/2006/relationships/audio" Target="../media/audio1.wav"/><Relationship Id="rId4" Type="http://schemas.openxmlformats.org/officeDocument/2006/relationships/image" Target="../media/image45.png"/></Relationships>
</file>

<file path=ppt/slides/_rels/slide4.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1.xml"/><Relationship Id="rId4" Type="http://schemas.openxmlformats.org/officeDocument/2006/relationships/audio" Target="../media/audio1.wav"/></Relationships>
</file>

<file path=ppt/slides/_rels/slide5.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1.xml"/><Relationship Id="rId4" Type="http://schemas.openxmlformats.org/officeDocument/2006/relationships/audio" Target="../media/audio1.wav"/></Relationships>
</file>

<file path=ppt/slides/_rels/slide7.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1.xml"/><Relationship Id="rId4" Type="http://schemas.openxmlformats.org/officeDocument/2006/relationships/audio" Target="../media/audio1.wav"/></Relationships>
</file>

<file path=ppt/slides/_rels/slide8.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1.xml"/><Relationship Id="rId4" Type="http://schemas.openxmlformats.org/officeDocument/2006/relationships/audio" Target="../media/audio1.wav"/></Relationships>
</file>

<file path=ppt/slides/_rels/slide9.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41248" y="221381"/>
            <a:ext cx="10945368" cy="2754750"/>
          </a:xfrm>
          <a:noFill/>
        </p:spPr>
        <p:txBody>
          <a:bodyPr anchor="ctr"/>
          <a:lstStyle/>
          <a:p>
            <a:r>
              <a:rPr lang="en-US" sz="6600" b="1" dirty="0" smtClean="0">
                <a:solidFill>
                  <a:schemeClr val="tx1"/>
                </a:solidFill>
                <a:latin typeface="Arial" panose="020B0604020202020204" pitchFamily="34" charset="0"/>
                <a:cs typeface="Arial" panose="020B0604020202020204" pitchFamily="34" charset="0"/>
              </a:rPr>
              <a:t>  </a:t>
            </a:r>
            <a:r>
              <a:rPr lang="en-US" sz="6600" b="1" u="sng" dirty="0" smtClean="0">
                <a:solidFill>
                  <a:schemeClr val="accent5">
                    <a:lumMod val="50000"/>
                  </a:schemeClr>
                </a:solidFill>
                <a:latin typeface="Arial" panose="020B0604020202020204" pitchFamily="34" charset="0"/>
                <a:cs typeface="Arial" panose="020B0604020202020204" pitchFamily="34" charset="0"/>
              </a:rPr>
              <a:t>DIGICHROME ACADEMY</a:t>
            </a:r>
            <a:endParaRPr lang="en-IN" sz="6600" b="1" u="sng" dirty="0">
              <a:solidFill>
                <a:schemeClr val="accent5">
                  <a:lumMod val="50000"/>
                </a:schemeClr>
              </a:solidFill>
              <a:latin typeface="Arial" panose="020B0604020202020204" pitchFamily="34" charset="0"/>
              <a:cs typeface="Arial" panose="020B0604020202020204" pitchFamily="34" charset="0"/>
            </a:endParaRPr>
          </a:p>
        </p:txBody>
      </p:sp>
      <p:sp>
        <p:nvSpPr>
          <p:cNvPr id="4" name="TextBox 3"/>
          <p:cNvSpPr txBox="1"/>
          <p:nvPr/>
        </p:nvSpPr>
        <p:spPr>
          <a:xfrm>
            <a:off x="804672" y="5824728"/>
            <a:ext cx="1700784" cy="523220"/>
          </a:xfrm>
          <a:prstGeom prst="rect">
            <a:avLst/>
          </a:prstGeom>
          <a:noFill/>
        </p:spPr>
        <p:txBody>
          <a:bodyPr wrap="square" rtlCol="0">
            <a:spAutoFit/>
          </a:bodyPr>
          <a:lstStyle/>
          <a:p>
            <a:r>
              <a:rPr lang="en-US" sz="2800" b="1" dirty="0" smtClean="0">
                <a:solidFill>
                  <a:srgbClr val="002060"/>
                </a:solidFill>
              </a:rPr>
              <a:t>2023-24</a:t>
            </a:r>
            <a:endParaRPr lang="en-IN" sz="2800" b="1" dirty="0">
              <a:solidFill>
                <a:srgbClr val="002060"/>
              </a:solidFill>
            </a:endParaRPr>
          </a:p>
        </p:txBody>
      </p:sp>
      <p:sp>
        <p:nvSpPr>
          <p:cNvPr id="3" name="TextBox 2"/>
          <p:cNvSpPr txBox="1"/>
          <p:nvPr/>
        </p:nvSpPr>
        <p:spPr>
          <a:xfrm>
            <a:off x="804672" y="4939685"/>
            <a:ext cx="3484366" cy="646331"/>
          </a:xfrm>
          <a:prstGeom prst="rect">
            <a:avLst/>
          </a:prstGeom>
          <a:noFill/>
        </p:spPr>
        <p:txBody>
          <a:bodyPr wrap="square" rtlCol="0">
            <a:spAutoFit/>
          </a:bodyPr>
          <a:lstStyle/>
          <a:p>
            <a:r>
              <a:rPr lang="en-US" sz="3600" b="1" dirty="0" smtClean="0">
                <a:solidFill>
                  <a:srgbClr val="FF0000"/>
                </a:solidFill>
                <a:latin typeface="Arial" panose="020B0604020202020204" pitchFamily="34" charset="0"/>
                <a:cs typeface="Arial" panose="020B0604020202020204" pitchFamily="34" charset="0"/>
              </a:rPr>
              <a:t>NEXT HIKES</a:t>
            </a:r>
            <a:endParaRPr lang="en-IN" sz="2000" b="1" dirty="0">
              <a:solidFill>
                <a:srgbClr val="FF0000"/>
              </a:solidFill>
              <a:latin typeface="Arial" panose="020B0604020202020204" pitchFamily="34" charset="0"/>
              <a:cs typeface="Arial" panose="020B0604020202020204" pitchFamily="34" charset="0"/>
            </a:endParaRPr>
          </a:p>
        </p:txBody>
      </p:sp>
      <p:pic>
        <p:nvPicPr>
          <p:cNvPr id="1026" name="Picture 2" descr="Advance Your Career with Industry-Relevant UG/PG Programs | Digicro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46720" y="4178809"/>
            <a:ext cx="4145279" cy="26587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112378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500">
        <p15:prstTrans prst="origami"/>
        <p:sndAc>
          <p:stSnd>
            <p:snd r:embed="rId2" name="drumroll.wav"/>
          </p:stSnd>
        </p:sndAc>
      </p:transition>
    </mc:Choice>
    <mc:Fallback xmlns="">
      <p:transition spd="slow" advClick="0" advTm="30">
        <p:fade/>
        <p:sndAc>
          <p:stSnd>
            <p:snd r:embed="rId4" name="drumroll.wav"/>
          </p:stSnd>
        </p:sndAc>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21" presetClass="entr" presetSubtype="1"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heel(1)">
                                      <p:cBhvr>
                                        <p:cTn id="15"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96112" y="201168"/>
            <a:ext cx="10597896" cy="7386638"/>
          </a:xfrm>
          <a:prstGeom prst="rect">
            <a:avLst/>
          </a:prstGeom>
          <a:noFill/>
        </p:spPr>
        <p:txBody>
          <a:bodyPr wrap="square" rtlCol="0">
            <a:spAutoFit/>
          </a:bodyPr>
          <a:lstStyle/>
          <a:p>
            <a:r>
              <a:rPr lang="en-IN" sz="3200" b="1" dirty="0" smtClean="0">
                <a:latin typeface="Arial" panose="020B0604020202020204" pitchFamily="34" charset="0"/>
                <a:cs typeface="Arial" panose="020B0604020202020204" pitchFamily="34" charset="0"/>
              </a:rPr>
              <a:t>    </a:t>
            </a:r>
            <a:r>
              <a:rPr lang="en-IN" sz="3200" b="1" u="sng" dirty="0" smtClean="0">
                <a:solidFill>
                  <a:srgbClr val="002060"/>
                </a:solidFill>
                <a:latin typeface="Arial" panose="020B0604020202020204" pitchFamily="34" charset="0"/>
                <a:cs typeface="Arial" panose="020B0604020202020204" pitchFamily="34" charset="0"/>
              </a:rPr>
              <a:t>STEPS </a:t>
            </a:r>
            <a:r>
              <a:rPr lang="en-IN" sz="3200" b="1" u="sng" dirty="0">
                <a:solidFill>
                  <a:srgbClr val="002060"/>
                </a:solidFill>
                <a:latin typeface="Arial" panose="020B0604020202020204" pitchFamily="34" charset="0"/>
                <a:cs typeface="Arial" panose="020B0604020202020204" pitchFamily="34" charset="0"/>
              </a:rPr>
              <a:t>IN EXPLORATORY DATA ANALYSIS (EDA</a:t>
            </a:r>
            <a:r>
              <a:rPr lang="en-IN" sz="3200" b="1" u="sng" dirty="0" smtClean="0">
                <a:solidFill>
                  <a:srgbClr val="002060"/>
                </a:solidFill>
                <a:latin typeface="Arial" panose="020B0604020202020204" pitchFamily="34" charset="0"/>
                <a:cs typeface="Arial" panose="020B0604020202020204" pitchFamily="34" charset="0"/>
              </a:rPr>
              <a:t>)</a:t>
            </a:r>
          </a:p>
          <a:p>
            <a:r>
              <a:rPr lang="en-IN" sz="3200" b="1" dirty="0" smtClean="0">
                <a:solidFill>
                  <a:srgbClr val="002060"/>
                </a:solidFill>
                <a:latin typeface="Arial" panose="020B0604020202020204" pitchFamily="34" charset="0"/>
                <a:cs typeface="Arial" panose="020B0604020202020204" pitchFamily="34" charset="0"/>
              </a:rPr>
              <a:t> </a:t>
            </a:r>
          </a:p>
          <a:p>
            <a:pPr algn="just"/>
            <a:r>
              <a:rPr lang="en-IN" sz="2000" dirty="0" smtClean="0">
                <a:solidFill>
                  <a:srgbClr val="FF0000"/>
                </a:solidFill>
                <a:latin typeface="Arial" panose="020B0604020202020204" pitchFamily="34" charset="0"/>
                <a:cs typeface="Arial" panose="020B0604020202020204" pitchFamily="34" charset="0"/>
              </a:rPr>
              <a:t>EXPLORATORY </a:t>
            </a:r>
            <a:r>
              <a:rPr lang="en-IN" sz="2000" dirty="0">
                <a:solidFill>
                  <a:srgbClr val="FF0000"/>
                </a:solidFill>
                <a:latin typeface="Arial" panose="020B0604020202020204" pitchFamily="34" charset="0"/>
                <a:cs typeface="Arial" panose="020B0604020202020204" pitchFamily="34" charset="0"/>
              </a:rPr>
              <a:t>DATA ANALYSIS (EDA) IS A CRITICAL STEP IN DATA ANALYSIS WHERE YOU EXAMINE AND SUMMARIZE THE MAIN CHARACTERISTICS OF A DATASET, USUALLY THROUGH </a:t>
            </a:r>
            <a:r>
              <a:rPr lang="en-IN" sz="2000" dirty="0">
                <a:latin typeface="Arial" panose="020B0604020202020204" pitchFamily="34" charset="0"/>
                <a:cs typeface="Arial" panose="020B0604020202020204" pitchFamily="34" charset="0"/>
              </a:rPr>
              <a:t>VISUALIZATION AND DESCRIPTIVE STATISTICS. IT HELPS YOU UNDERSTAND YOUR DATA, FIND PATTERNS, DETECT ANOMALIES, AND FORMULATE HYPOTHESES FOR FURTHER ANALYSIS. EDA INVOLVES TASKS LIKE</a:t>
            </a:r>
            <a:r>
              <a:rPr lang="en-IN" sz="2000" dirty="0" smtClean="0">
                <a:latin typeface="Arial" panose="020B0604020202020204" pitchFamily="34" charset="0"/>
                <a:cs typeface="Arial" panose="020B0604020202020204" pitchFamily="34" charset="0"/>
              </a:rPr>
              <a:t>:</a:t>
            </a:r>
          </a:p>
          <a:p>
            <a:pPr algn="just"/>
            <a:endParaRPr lang="en-IN" sz="1100" dirty="0">
              <a:latin typeface="Arial" panose="020B0604020202020204" pitchFamily="34" charset="0"/>
              <a:cs typeface="Arial" panose="020B0604020202020204" pitchFamily="34" charset="0"/>
            </a:endParaRPr>
          </a:p>
          <a:p>
            <a:pPr lvl="0" algn="just"/>
            <a:r>
              <a:rPr lang="en-IN" sz="2000" b="1" dirty="0">
                <a:solidFill>
                  <a:srgbClr val="FFFF00"/>
                </a:solidFill>
                <a:latin typeface="Arial" panose="020B0604020202020204" pitchFamily="34" charset="0"/>
                <a:cs typeface="Arial" panose="020B0604020202020204" pitchFamily="34" charset="0"/>
              </a:rPr>
              <a:t>DATA CLEANING</a:t>
            </a:r>
            <a:r>
              <a:rPr lang="en-IN" sz="2000" dirty="0">
                <a:solidFill>
                  <a:srgbClr val="FFFF00"/>
                </a:solidFill>
                <a:latin typeface="Arial" panose="020B0604020202020204" pitchFamily="34" charset="0"/>
                <a:cs typeface="Arial" panose="020B0604020202020204" pitchFamily="34" charset="0"/>
              </a:rPr>
              <a:t>: HANDLING MISSING VALUES, DEALING WITH OUTLIERS, AND RESOLVING INCONSISTENCIES IN THE DATA</a:t>
            </a:r>
            <a:r>
              <a:rPr lang="en-IN" sz="2000" dirty="0" smtClean="0">
                <a:solidFill>
                  <a:srgbClr val="FFFF00"/>
                </a:solidFill>
                <a:latin typeface="Arial" panose="020B0604020202020204" pitchFamily="34" charset="0"/>
                <a:cs typeface="Arial" panose="020B0604020202020204" pitchFamily="34" charset="0"/>
              </a:rPr>
              <a:t>.</a:t>
            </a:r>
          </a:p>
          <a:p>
            <a:pPr lvl="0" algn="just"/>
            <a:endParaRPr lang="en-IN" sz="700" dirty="0">
              <a:latin typeface="Arial" panose="020B0604020202020204" pitchFamily="34" charset="0"/>
              <a:cs typeface="Arial" panose="020B0604020202020204" pitchFamily="34" charset="0"/>
            </a:endParaRPr>
          </a:p>
          <a:p>
            <a:pPr lvl="0" algn="just"/>
            <a:r>
              <a:rPr lang="en-IN" sz="2000" b="1" dirty="0">
                <a:solidFill>
                  <a:srgbClr val="FF0000"/>
                </a:solidFill>
                <a:latin typeface="Arial" panose="020B0604020202020204" pitchFamily="34" charset="0"/>
                <a:cs typeface="Arial" panose="020B0604020202020204" pitchFamily="34" charset="0"/>
              </a:rPr>
              <a:t>DESCRIPTIVE STATISTICS</a:t>
            </a:r>
            <a:r>
              <a:rPr lang="en-IN" sz="2000" dirty="0">
                <a:solidFill>
                  <a:srgbClr val="FF0000"/>
                </a:solidFill>
                <a:latin typeface="Arial" panose="020B0604020202020204" pitchFamily="34" charset="0"/>
                <a:cs typeface="Arial" panose="020B0604020202020204" pitchFamily="34" charset="0"/>
              </a:rPr>
              <a:t>: COMPUTING MEASURES LIKE MEAN, MEDIAN, MODE, STANDARD DEVIATION, ETC., TO UNDERSTAND THE CENTRAL TENDENCY AND DISPERSION OF THE DATA</a:t>
            </a:r>
            <a:r>
              <a:rPr lang="en-IN" sz="2000" dirty="0">
                <a:latin typeface="Arial" panose="020B0604020202020204" pitchFamily="34" charset="0"/>
                <a:cs typeface="Arial" panose="020B0604020202020204" pitchFamily="34" charset="0"/>
              </a:rPr>
              <a:t>.</a:t>
            </a:r>
          </a:p>
          <a:p>
            <a:pPr lvl="0" algn="just"/>
            <a:r>
              <a:rPr lang="en-IN" sz="2000" b="1" dirty="0">
                <a:latin typeface="Arial" panose="020B0604020202020204" pitchFamily="34" charset="0"/>
                <a:cs typeface="Arial" panose="020B0604020202020204" pitchFamily="34" charset="0"/>
              </a:rPr>
              <a:t>VISUALIZATION</a:t>
            </a:r>
            <a:r>
              <a:rPr lang="en-IN" sz="2000" dirty="0">
                <a:latin typeface="Arial" panose="020B0604020202020204" pitchFamily="34" charset="0"/>
                <a:cs typeface="Arial" panose="020B0604020202020204" pitchFamily="34" charset="0"/>
              </a:rPr>
              <a:t>: CREATING PLOTS SUCH AS HISTOGRAMS, BOX PLOTS, SCATTER PLOTS, AND HEATMAPS TO VISUALIZE THE DISTRIBUTION, RELATIONSHIPS, AND TRENDS IN THE DATA</a:t>
            </a:r>
            <a:r>
              <a:rPr lang="en-IN" sz="2000" dirty="0" smtClean="0">
                <a:latin typeface="Arial" panose="020B0604020202020204" pitchFamily="34" charset="0"/>
                <a:cs typeface="Arial" panose="020B0604020202020204" pitchFamily="34" charset="0"/>
              </a:rPr>
              <a:t>.</a:t>
            </a:r>
          </a:p>
          <a:p>
            <a:pPr lvl="0" algn="just"/>
            <a:endParaRPr lang="en-IN" sz="400" dirty="0" smtClean="0">
              <a:latin typeface="Arial" panose="020B0604020202020204" pitchFamily="34" charset="0"/>
              <a:cs typeface="Arial" panose="020B0604020202020204" pitchFamily="34" charset="0"/>
            </a:endParaRPr>
          </a:p>
          <a:p>
            <a:pPr lvl="0" algn="just"/>
            <a:r>
              <a:rPr lang="en-IN" sz="2000" b="1" dirty="0">
                <a:solidFill>
                  <a:srgbClr val="FFFF00"/>
                </a:solidFill>
                <a:latin typeface="Arial" panose="020B0604020202020204" pitchFamily="34" charset="0"/>
                <a:cs typeface="Arial" panose="020B0604020202020204" pitchFamily="34" charset="0"/>
              </a:rPr>
              <a:t>DIMENSIONALITY REDUCTION</a:t>
            </a:r>
            <a:r>
              <a:rPr lang="en-IN" sz="2000" dirty="0">
                <a:solidFill>
                  <a:srgbClr val="FFFF00"/>
                </a:solidFill>
                <a:latin typeface="Arial" panose="020B0604020202020204" pitchFamily="34" charset="0"/>
                <a:cs typeface="Arial" panose="020B0604020202020204" pitchFamily="34" charset="0"/>
              </a:rPr>
              <a:t>: TECHNIQUES LIKE PRINCIPAL COMPONENT ANALYSIS (PCA) OR T-DISTRIBUTED STOCHASTIC NEIGHBOR EMBEDDING (T-SNE) </a:t>
            </a:r>
            <a:r>
              <a:rPr lang="en-IN" sz="2000" dirty="0">
                <a:latin typeface="Arial" panose="020B0604020202020204" pitchFamily="34" charset="0"/>
                <a:cs typeface="Arial" panose="020B0604020202020204" pitchFamily="34" charset="0"/>
              </a:rPr>
              <a:t>TO REDUCE THE NUMBER </a:t>
            </a:r>
            <a:r>
              <a:rPr lang="en-IN" sz="2000" dirty="0">
                <a:solidFill>
                  <a:srgbClr val="FF0000"/>
                </a:solidFill>
                <a:latin typeface="Arial" panose="020B0604020202020204" pitchFamily="34" charset="0"/>
                <a:cs typeface="Arial" panose="020B0604020202020204" pitchFamily="34" charset="0"/>
              </a:rPr>
              <a:t>OF FEATURES AND SIMPLIFY THE DATASET WHILE PRESERVING ITS ESSENTIAL CHARACTERISTICS</a:t>
            </a:r>
            <a:r>
              <a:rPr lang="en-IN" dirty="0" smtClean="0">
                <a:latin typeface="Arial" panose="020B0604020202020204" pitchFamily="34" charset="0"/>
                <a:cs typeface="Arial" panose="020B0604020202020204" pitchFamily="34" charset="0"/>
              </a:rPr>
              <a:t>.</a:t>
            </a:r>
          </a:p>
          <a:p>
            <a:pPr lvl="0" algn="just"/>
            <a:endParaRPr lang="en-IN" dirty="0">
              <a:latin typeface="Arial" panose="020B0604020202020204" pitchFamily="34" charset="0"/>
              <a:cs typeface="Arial" panose="020B0604020202020204" pitchFamily="34" charset="0"/>
            </a:endParaRPr>
          </a:p>
          <a:p>
            <a:endParaRPr lang="en-US" b="1" dirty="0" smtClean="0">
              <a:solidFill>
                <a:schemeClr val="accent2"/>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5578940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500">
        <p15:prstTrans prst="origami"/>
        <p:sndAc>
          <p:stSnd>
            <p:snd r:embed="rId2" name="drumroll.wav"/>
          </p:stSnd>
        </p:sndAc>
      </p:transition>
    </mc:Choice>
    <mc:Fallback xmlns="">
      <p:transition spd="slow" advClick="0" advTm="30">
        <p:fade/>
        <p:sndAc>
          <p:stSnd>
            <p:snd r:embed="rId3" name="drumroll.wav"/>
          </p:stSnd>
        </p:sndAc>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96112" y="143418"/>
            <a:ext cx="10597896" cy="7386638"/>
          </a:xfrm>
          <a:prstGeom prst="rect">
            <a:avLst/>
          </a:prstGeom>
          <a:noFill/>
        </p:spPr>
        <p:txBody>
          <a:bodyPr wrap="square" rtlCol="0">
            <a:spAutoFit/>
          </a:bodyPr>
          <a:lstStyle/>
          <a:p>
            <a:pPr algn="just"/>
            <a:r>
              <a:rPr lang="en-IN" sz="3200" b="1" dirty="0" smtClean="0">
                <a:latin typeface="Arial" panose="020B0604020202020204" pitchFamily="34" charset="0"/>
                <a:cs typeface="Arial" panose="020B0604020202020204" pitchFamily="34" charset="0"/>
              </a:rPr>
              <a:t>    </a:t>
            </a:r>
            <a:r>
              <a:rPr lang="en-IN" sz="3200" b="1" u="sng" dirty="0" smtClean="0">
                <a:solidFill>
                  <a:srgbClr val="002060"/>
                </a:solidFill>
                <a:latin typeface="Arial" panose="020B0604020202020204" pitchFamily="34" charset="0"/>
                <a:cs typeface="Arial" panose="020B0604020202020204" pitchFamily="34" charset="0"/>
              </a:rPr>
              <a:t>STEPS </a:t>
            </a:r>
            <a:r>
              <a:rPr lang="en-IN" sz="3200" b="1" u="sng" dirty="0">
                <a:solidFill>
                  <a:srgbClr val="002060"/>
                </a:solidFill>
                <a:latin typeface="Arial" panose="020B0604020202020204" pitchFamily="34" charset="0"/>
                <a:cs typeface="Arial" panose="020B0604020202020204" pitchFamily="34" charset="0"/>
              </a:rPr>
              <a:t>IN EXPLORATORY DATA ANALYSIS (EDA</a:t>
            </a:r>
            <a:r>
              <a:rPr lang="en-IN" sz="3200" b="1" u="sng" dirty="0" smtClean="0">
                <a:solidFill>
                  <a:srgbClr val="002060"/>
                </a:solidFill>
                <a:latin typeface="Arial" panose="020B0604020202020204" pitchFamily="34" charset="0"/>
                <a:cs typeface="Arial" panose="020B0604020202020204" pitchFamily="34" charset="0"/>
              </a:rPr>
              <a:t>)</a:t>
            </a:r>
          </a:p>
          <a:p>
            <a:pPr algn="just"/>
            <a:r>
              <a:rPr lang="en-IN" sz="3200" b="1" dirty="0" smtClean="0">
                <a:solidFill>
                  <a:srgbClr val="002060"/>
                </a:solidFill>
                <a:latin typeface="Arial" panose="020B0604020202020204" pitchFamily="34" charset="0"/>
                <a:cs typeface="Arial" panose="020B0604020202020204" pitchFamily="34" charset="0"/>
              </a:rPr>
              <a:t> </a:t>
            </a:r>
          </a:p>
          <a:p>
            <a:pPr algn="just"/>
            <a:r>
              <a:rPr lang="en-IN" sz="2000" b="1" dirty="0">
                <a:solidFill>
                  <a:srgbClr val="FF0000"/>
                </a:solidFill>
                <a:latin typeface="Arial" panose="020B0604020202020204" pitchFamily="34" charset="0"/>
                <a:cs typeface="Arial" panose="020B0604020202020204" pitchFamily="34" charset="0"/>
              </a:rPr>
              <a:t>CORRELATION ANALYSIS</a:t>
            </a:r>
            <a:r>
              <a:rPr lang="en-IN" sz="2000" dirty="0">
                <a:solidFill>
                  <a:srgbClr val="FF0000"/>
                </a:solidFill>
                <a:latin typeface="Arial" panose="020B0604020202020204" pitchFamily="34" charset="0"/>
                <a:cs typeface="Arial" panose="020B0604020202020204" pitchFamily="34" charset="0"/>
              </a:rPr>
              <a:t>: EXAMINING THE RELATIONSHIPS BETWEEN VARIABLES TO IDENTIFY POTENTIAL DEPENDENCIES OR </a:t>
            </a:r>
            <a:r>
              <a:rPr lang="en-IN" sz="2000" dirty="0" smtClean="0">
                <a:solidFill>
                  <a:srgbClr val="FF0000"/>
                </a:solidFill>
                <a:latin typeface="Arial" panose="020B0604020202020204" pitchFamily="34" charset="0"/>
                <a:cs typeface="Arial" panose="020B0604020202020204" pitchFamily="34" charset="0"/>
              </a:rPr>
              <a:t>MULTICOLLINEARITY</a:t>
            </a:r>
          </a:p>
          <a:p>
            <a:pPr algn="just"/>
            <a:endParaRPr lang="en-IN" sz="600" dirty="0" smtClean="0">
              <a:latin typeface="Arial" panose="020B0604020202020204" pitchFamily="34" charset="0"/>
              <a:cs typeface="Arial" panose="020B0604020202020204" pitchFamily="34" charset="0"/>
            </a:endParaRPr>
          </a:p>
          <a:p>
            <a:pPr algn="just"/>
            <a:r>
              <a:rPr lang="en-IN" sz="2000" b="1" dirty="0">
                <a:latin typeface="Arial" panose="020B0604020202020204" pitchFamily="34" charset="0"/>
                <a:cs typeface="Arial" panose="020B0604020202020204" pitchFamily="34" charset="0"/>
              </a:rPr>
              <a:t>UNDERSTANDING THE DATA</a:t>
            </a:r>
            <a:r>
              <a:rPr lang="en-IN" sz="2000" dirty="0">
                <a:latin typeface="Arial" panose="020B0604020202020204" pitchFamily="34" charset="0"/>
                <a:cs typeface="Arial" panose="020B0604020202020204" pitchFamily="34" charset="0"/>
              </a:rPr>
              <a:t>: START BY LOADING YOUR DATASET AND UNDERSTANDING ITS STRUCTURE. LOOK AT THE DIMENSIONS (NUMBER OF ROWS </a:t>
            </a:r>
            <a:r>
              <a:rPr lang="en-IN" sz="2000" dirty="0">
                <a:solidFill>
                  <a:srgbClr val="FFFF00"/>
                </a:solidFill>
                <a:latin typeface="Arial" panose="020B0604020202020204" pitchFamily="34" charset="0"/>
                <a:cs typeface="Arial" panose="020B0604020202020204" pitchFamily="34" charset="0"/>
              </a:rPr>
              <a:t>AND COLUMNS), DATA TYPES, AND ANY MISSING VALUES. THIS STAGE INVOLVES GETTING A GENERAL SENSE OF WHAT INFORMATION IS AVAILABLE AND ITS QUALITY</a:t>
            </a:r>
            <a:r>
              <a:rPr lang="en-IN" sz="2000" dirty="0" smtClean="0">
                <a:solidFill>
                  <a:srgbClr val="FFFF00"/>
                </a:solidFill>
                <a:latin typeface="Arial" panose="020B0604020202020204" pitchFamily="34" charset="0"/>
                <a:cs typeface="Arial" panose="020B0604020202020204" pitchFamily="34" charset="0"/>
              </a:rPr>
              <a:t>.</a:t>
            </a:r>
          </a:p>
          <a:p>
            <a:pPr algn="just"/>
            <a:endParaRPr lang="en-IN" sz="300" dirty="0">
              <a:latin typeface="Arial" panose="020B0604020202020204" pitchFamily="34" charset="0"/>
              <a:cs typeface="Arial" panose="020B0604020202020204" pitchFamily="34" charset="0"/>
            </a:endParaRPr>
          </a:p>
          <a:p>
            <a:pPr algn="just"/>
            <a:r>
              <a:rPr lang="en-IN" sz="2000" b="1" dirty="0" smtClean="0">
                <a:solidFill>
                  <a:srgbClr val="FF0000"/>
                </a:solidFill>
                <a:latin typeface="Arial" panose="020B0604020202020204" pitchFamily="34" charset="0"/>
                <a:cs typeface="Arial" panose="020B0604020202020204" pitchFamily="34" charset="0"/>
              </a:rPr>
              <a:t>UNIVARIATE ANALYSIS</a:t>
            </a:r>
            <a:r>
              <a:rPr lang="en-IN" sz="2000" dirty="0" smtClean="0">
                <a:solidFill>
                  <a:srgbClr val="FF0000"/>
                </a:solidFill>
                <a:latin typeface="Arial" panose="020B0604020202020204" pitchFamily="34" charset="0"/>
                <a:cs typeface="Arial" panose="020B0604020202020204" pitchFamily="34" charset="0"/>
              </a:rPr>
              <a:t>: ANALYZE INDIVIDUAL VARIABLES ONE AT A TIME. THIS CAN INVOLVE COMPUTING SUMMARY STATISTICS LIKE MEAN, MEDIAN, AND STANDARD </a:t>
            </a:r>
            <a:r>
              <a:rPr lang="en-IN" sz="2000" dirty="0" smtClean="0">
                <a:latin typeface="Arial" panose="020B0604020202020204" pitchFamily="34" charset="0"/>
                <a:cs typeface="Arial" panose="020B0604020202020204" pitchFamily="34" charset="0"/>
              </a:rPr>
              <a:t>DEVIATION FOR NUMERICAL VARIABLES, AND FREQUENCY TABLES OR BAR PLOTS FOR CATEGORICAL VARIABLES. HISTOGRAMS, DENSITY PLOTS, AND BOX PLOTS </a:t>
            </a:r>
            <a:r>
              <a:rPr lang="en-IN" sz="2000" dirty="0" smtClean="0">
                <a:solidFill>
                  <a:srgbClr val="FFFF00"/>
                </a:solidFill>
                <a:latin typeface="Arial" panose="020B0604020202020204" pitchFamily="34" charset="0"/>
                <a:cs typeface="Arial" panose="020B0604020202020204" pitchFamily="34" charset="0"/>
              </a:rPr>
              <a:t>ARE USEFUL FOR VISUALIZING THE DISTRIBUTION AND SPREAD OF NUMERICAL VARIABLES.</a:t>
            </a:r>
          </a:p>
          <a:p>
            <a:pPr algn="just"/>
            <a:endParaRPr lang="en-IN" sz="300" dirty="0">
              <a:latin typeface="Arial" panose="020B0604020202020204" pitchFamily="34" charset="0"/>
              <a:cs typeface="Arial" panose="020B0604020202020204" pitchFamily="34" charset="0"/>
            </a:endParaRPr>
          </a:p>
          <a:p>
            <a:pPr algn="just"/>
            <a:r>
              <a:rPr lang="en-IN" sz="2000" b="1" dirty="0" smtClean="0">
                <a:solidFill>
                  <a:srgbClr val="FF0000"/>
                </a:solidFill>
                <a:latin typeface="Arial" panose="020B0604020202020204" pitchFamily="34" charset="0"/>
                <a:cs typeface="Arial" panose="020B0604020202020204" pitchFamily="34" charset="0"/>
              </a:rPr>
              <a:t>BIVARIATE </a:t>
            </a:r>
            <a:r>
              <a:rPr lang="en-IN" sz="2000" b="1" dirty="0">
                <a:solidFill>
                  <a:srgbClr val="FF0000"/>
                </a:solidFill>
                <a:latin typeface="Arial" panose="020B0604020202020204" pitchFamily="34" charset="0"/>
                <a:cs typeface="Arial" panose="020B0604020202020204" pitchFamily="34" charset="0"/>
              </a:rPr>
              <a:t>ANALYSIS</a:t>
            </a:r>
            <a:r>
              <a:rPr lang="en-IN" sz="2000" dirty="0">
                <a:solidFill>
                  <a:srgbClr val="FF0000"/>
                </a:solidFill>
                <a:latin typeface="Arial" panose="020B0604020202020204" pitchFamily="34" charset="0"/>
                <a:cs typeface="Arial" panose="020B0604020202020204" pitchFamily="34" charset="0"/>
              </a:rPr>
              <a:t>: EXPLORE RELATIONSHIPS BETWEEN PAIRS OF VARIABLES. THIS CAN INVOLVE SCATTER PLOTS FOR NUMERIC VARIABLES, OR CONTINGENCY </a:t>
            </a:r>
            <a:r>
              <a:rPr lang="en-IN" sz="2000" dirty="0">
                <a:latin typeface="Arial" panose="020B0604020202020204" pitchFamily="34" charset="0"/>
                <a:cs typeface="Arial" panose="020B0604020202020204" pitchFamily="34" charset="0"/>
              </a:rPr>
              <a:t>TABLES AND HEATMAP CORRELATION MATRICES FOR CATEGORICAL VARIABLES. UNDERSTANDING THESE RELATIONSHIPS CAN PROVIDE INSIGHTS INTO POTENTIAL PATTERNS OR DEPENDENCIES IN THE DATA.</a:t>
            </a:r>
          </a:p>
          <a:p>
            <a:pPr lvl="0" algn="just"/>
            <a:endParaRPr lang="en-IN" sz="2000" dirty="0"/>
          </a:p>
          <a:p>
            <a:endParaRPr lang="en-US" b="1" dirty="0" smtClean="0">
              <a:solidFill>
                <a:schemeClr val="accent2"/>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536053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500">
        <p15:prstTrans prst="origami"/>
        <p:sndAc>
          <p:stSnd>
            <p:snd r:embed="rId2" name="drumroll.wav"/>
          </p:stSnd>
        </p:sndAc>
      </p:transition>
    </mc:Choice>
    <mc:Fallback xmlns="">
      <p:transition spd="slow" advClick="0" advTm="30">
        <p:fade/>
        <p:sndAc>
          <p:stSnd>
            <p:snd r:embed="rId3" name="drumroll.wav"/>
          </p:stSnd>
        </p:sndAc>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96112" y="201168"/>
            <a:ext cx="10597896" cy="7171194"/>
          </a:xfrm>
          <a:prstGeom prst="rect">
            <a:avLst/>
          </a:prstGeom>
          <a:noFill/>
        </p:spPr>
        <p:txBody>
          <a:bodyPr wrap="square" rtlCol="0">
            <a:spAutoFit/>
          </a:bodyPr>
          <a:lstStyle/>
          <a:p>
            <a:pPr algn="just"/>
            <a:r>
              <a:rPr lang="en-IN" sz="3200" b="1" dirty="0" smtClean="0"/>
              <a:t>     </a:t>
            </a:r>
            <a:r>
              <a:rPr lang="en-IN" sz="3200" b="1" u="sng" dirty="0" smtClean="0">
                <a:solidFill>
                  <a:srgbClr val="002060"/>
                </a:solidFill>
                <a:latin typeface="Arial" panose="020B0604020202020204" pitchFamily="34" charset="0"/>
                <a:cs typeface="Arial" panose="020B0604020202020204" pitchFamily="34" charset="0"/>
              </a:rPr>
              <a:t>STEPS </a:t>
            </a:r>
            <a:r>
              <a:rPr lang="en-IN" sz="3200" b="1" u="sng" dirty="0">
                <a:solidFill>
                  <a:srgbClr val="002060"/>
                </a:solidFill>
                <a:latin typeface="Arial" panose="020B0604020202020204" pitchFamily="34" charset="0"/>
                <a:cs typeface="Arial" panose="020B0604020202020204" pitchFamily="34" charset="0"/>
              </a:rPr>
              <a:t>IN EXPLORATORY DATA ANALYSIS (EDA</a:t>
            </a:r>
            <a:r>
              <a:rPr lang="en-IN" sz="3200" b="1" u="sng" dirty="0" smtClean="0">
                <a:solidFill>
                  <a:srgbClr val="002060"/>
                </a:solidFill>
                <a:latin typeface="Arial" panose="020B0604020202020204" pitchFamily="34" charset="0"/>
                <a:cs typeface="Arial" panose="020B0604020202020204" pitchFamily="34" charset="0"/>
              </a:rPr>
              <a:t>)</a:t>
            </a:r>
          </a:p>
          <a:p>
            <a:pPr algn="just"/>
            <a:r>
              <a:rPr lang="en-IN" sz="3200" b="1" dirty="0" smtClean="0">
                <a:solidFill>
                  <a:srgbClr val="002060"/>
                </a:solidFill>
                <a:latin typeface="Arial" panose="020B0604020202020204" pitchFamily="34" charset="0"/>
                <a:cs typeface="Arial" panose="020B0604020202020204" pitchFamily="34" charset="0"/>
              </a:rPr>
              <a:t> </a:t>
            </a:r>
          </a:p>
          <a:p>
            <a:pPr algn="just"/>
            <a:r>
              <a:rPr lang="en-IN" sz="2000" b="1" dirty="0" smtClean="0">
                <a:solidFill>
                  <a:srgbClr val="FF0000"/>
                </a:solidFill>
                <a:latin typeface="Arial" panose="020B0604020202020204" pitchFamily="34" charset="0"/>
                <a:cs typeface="Arial" panose="020B0604020202020204" pitchFamily="34" charset="0"/>
              </a:rPr>
              <a:t>MULTIVARIATE </a:t>
            </a:r>
            <a:r>
              <a:rPr lang="en-IN" sz="2000" b="1" dirty="0">
                <a:solidFill>
                  <a:srgbClr val="FF0000"/>
                </a:solidFill>
                <a:latin typeface="Arial" panose="020B0604020202020204" pitchFamily="34" charset="0"/>
                <a:cs typeface="Arial" panose="020B0604020202020204" pitchFamily="34" charset="0"/>
              </a:rPr>
              <a:t>ANALYSIS</a:t>
            </a:r>
            <a:r>
              <a:rPr lang="en-IN" sz="2000" dirty="0">
                <a:solidFill>
                  <a:srgbClr val="FF0000"/>
                </a:solidFill>
                <a:latin typeface="Arial" panose="020B0604020202020204" pitchFamily="34" charset="0"/>
                <a:cs typeface="Arial" panose="020B0604020202020204" pitchFamily="34" charset="0"/>
              </a:rPr>
              <a:t>: INVESTIGATE INTERACTIONS BETWEEN THREE OR MORE VARIABLES. THIS CAN INVOLVE TECHNIQUES LIKE CLUSTER ANALYSIS, </a:t>
            </a:r>
            <a:r>
              <a:rPr lang="en-IN" sz="2000" dirty="0">
                <a:latin typeface="Arial" panose="020B0604020202020204" pitchFamily="34" charset="0"/>
                <a:cs typeface="Arial" panose="020B0604020202020204" pitchFamily="34" charset="0"/>
              </a:rPr>
              <a:t>FACTOR ANALYSIS, OR MULTIDIMENSIONAL SCALING TO IDENTIFY GROUPS OR PATTERNS WITHIN THE DATA</a:t>
            </a:r>
            <a:r>
              <a:rPr lang="en-IN" sz="2000" dirty="0" smtClean="0">
                <a:latin typeface="Arial" panose="020B0604020202020204" pitchFamily="34" charset="0"/>
                <a:cs typeface="Arial" panose="020B0604020202020204" pitchFamily="34" charset="0"/>
              </a:rPr>
              <a:t>.</a:t>
            </a:r>
          </a:p>
          <a:p>
            <a:pPr algn="just"/>
            <a:endParaRPr lang="en-IN" sz="1100" dirty="0">
              <a:latin typeface="Arial" panose="020B0604020202020204" pitchFamily="34" charset="0"/>
              <a:cs typeface="Arial" panose="020B0604020202020204" pitchFamily="34" charset="0"/>
            </a:endParaRPr>
          </a:p>
          <a:p>
            <a:pPr algn="just"/>
            <a:r>
              <a:rPr lang="en-IN" sz="2000" b="1" dirty="0" smtClean="0">
                <a:solidFill>
                  <a:srgbClr val="FFFF00"/>
                </a:solidFill>
                <a:latin typeface="Arial" panose="020B0604020202020204" pitchFamily="34" charset="0"/>
                <a:cs typeface="Arial" panose="020B0604020202020204" pitchFamily="34" charset="0"/>
              </a:rPr>
              <a:t>STATISTICAL </a:t>
            </a:r>
            <a:r>
              <a:rPr lang="en-IN" sz="2000" b="1" dirty="0">
                <a:solidFill>
                  <a:srgbClr val="FFFF00"/>
                </a:solidFill>
                <a:latin typeface="Arial" panose="020B0604020202020204" pitchFamily="34" charset="0"/>
                <a:cs typeface="Arial" panose="020B0604020202020204" pitchFamily="34" charset="0"/>
              </a:rPr>
              <a:t>TESTING</a:t>
            </a:r>
            <a:r>
              <a:rPr lang="en-IN" sz="2000" dirty="0">
                <a:solidFill>
                  <a:srgbClr val="FFFF00"/>
                </a:solidFill>
                <a:latin typeface="Arial" panose="020B0604020202020204" pitchFamily="34" charset="0"/>
                <a:cs typeface="Arial" panose="020B0604020202020204" pitchFamily="34" charset="0"/>
              </a:rPr>
              <a:t>: PERFORM STATISTICAL TESTS TO VALIDATE HYPOTHESES OR ASSESS THE SIGNIFICANCE OF RELATIONSHIPS OBSERVED DURING THE </a:t>
            </a:r>
            <a:r>
              <a:rPr lang="en-IN" sz="2000" dirty="0">
                <a:solidFill>
                  <a:srgbClr val="FF0000"/>
                </a:solidFill>
                <a:latin typeface="Arial" panose="020B0604020202020204" pitchFamily="34" charset="0"/>
                <a:cs typeface="Arial" panose="020B0604020202020204" pitchFamily="34" charset="0"/>
              </a:rPr>
              <a:t>ANALYSIS. THIS CAN INCLUDE T-TESTS, ANOVA, CHI-SQUARE TESTS, AND CORRELATION TESTS, DEPENDING ON THE NATURE OF YOUR DATA AND RESEARCH QUESTIONS</a:t>
            </a:r>
          </a:p>
          <a:p>
            <a:pPr algn="just"/>
            <a:endParaRPr lang="en-US" sz="1100" b="1" dirty="0" smtClean="0">
              <a:solidFill>
                <a:schemeClr val="accent2"/>
              </a:solidFill>
              <a:latin typeface="Arial" panose="020B0604020202020204" pitchFamily="34" charset="0"/>
              <a:cs typeface="Arial" panose="020B0604020202020204" pitchFamily="34" charset="0"/>
            </a:endParaRPr>
          </a:p>
          <a:p>
            <a:pPr lvl="0" algn="just"/>
            <a:r>
              <a:rPr lang="en-IN" sz="2000" b="1" dirty="0">
                <a:latin typeface="Arial" panose="020B0604020202020204" pitchFamily="34" charset="0"/>
                <a:cs typeface="Arial" panose="020B0604020202020204" pitchFamily="34" charset="0"/>
              </a:rPr>
              <a:t>DIMENSIONALITY REDUCTION</a:t>
            </a:r>
            <a:r>
              <a:rPr lang="en-IN" sz="2000" dirty="0">
                <a:latin typeface="Arial" panose="020B0604020202020204" pitchFamily="34" charset="0"/>
                <a:cs typeface="Arial" panose="020B0604020202020204" pitchFamily="34" charset="0"/>
              </a:rPr>
              <a:t>: TECHNIQUES LIKE PRINCIPAL COMPONENT ANALYSIS (PCA) OR T-DISTRIBUTED STOCHASTIC NEIGHBOR EMBEDDING (T-SNE) </a:t>
            </a:r>
            <a:r>
              <a:rPr lang="en-IN" sz="2000" dirty="0">
                <a:solidFill>
                  <a:srgbClr val="FFFF00"/>
                </a:solidFill>
                <a:latin typeface="Arial" panose="020B0604020202020204" pitchFamily="34" charset="0"/>
                <a:cs typeface="Arial" panose="020B0604020202020204" pitchFamily="34" charset="0"/>
              </a:rPr>
              <a:t>TO REDUCE THE NUMBER OF FEATURES AND SIMPLIFY THE DATASET WHILE PRESERVING ITS ESSENTIAL CHARACTERISTICS.</a:t>
            </a:r>
          </a:p>
          <a:p>
            <a:pPr lvl="0" algn="just"/>
            <a:endParaRPr lang="en-IN" sz="1100" dirty="0">
              <a:solidFill>
                <a:srgbClr val="FFFF00"/>
              </a:solidFill>
              <a:latin typeface="Arial" panose="020B0604020202020204" pitchFamily="34" charset="0"/>
              <a:cs typeface="Arial" panose="020B0604020202020204" pitchFamily="34" charset="0"/>
            </a:endParaRPr>
          </a:p>
          <a:p>
            <a:pPr lvl="0" algn="just"/>
            <a:r>
              <a:rPr lang="en-IN" sz="2000" b="1" dirty="0">
                <a:solidFill>
                  <a:srgbClr val="FF0000"/>
                </a:solidFill>
                <a:latin typeface="Arial" panose="020B0604020202020204" pitchFamily="34" charset="0"/>
                <a:cs typeface="Arial" panose="020B0604020202020204" pitchFamily="34" charset="0"/>
              </a:rPr>
              <a:t>FEATURE ENGINEERING</a:t>
            </a:r>
            <a:r>
              <a:rPr lang="en-IN" sz="2000" dirty="0">
                <a:solidFill>
                  <a:srgbClr val="FF0000"/>
                </a:solidFill>
                <a:latin typeface="Arial" panose="020B0604020202020204" pitchFamily="34" charset="0"/>
                <a:cs typeface="Arial" panose="020B0604020202020204" pitchFamily="34" charset="0"/>
              </a:rPr>
              <a:t>: CREATING NEW FEATURES FROM EXISTING ONES OR TRANSFORMING FEATURES TO BETTER REPRESENT THE UNDERLYING PATTERNS IN THE DATA.</a:t>
            </a:r>
          </a:p>
          <a:p>
            <a:pPr lvl="0" algn="just"/>
            <a:endParaRPr lang="en-IN" dirty="0">
              <a:solidFill>
                <a:srgbClr val="FF0000"/>
              </a:solidFill>
              <a:latin typeface="Arial" panose="020B0604020202020204" pitchFamily="34" charset="0"/>
              <a:cs typeface="Arial" panose="020B0604020202020204" pitchFamily="34" charset="0"/>
            </a:endParaRPr>
          </a:p>
          <a:p>
            <a:endParaRPr lang="en-US" b="1" dirty="0" smtClean="0">
              <a:solidFill>
                <a:schemeClr val="accent2"/>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6878038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500">
        <p15:prstTrans prst="origami"/>
        <p:sndAc>
          <p:stSnd>
            <p:snd r:embed="rId2" name="drumroll.wav"/>
          </p:stSnd>
        </p:sndAc>
      </p:transition>
    </mc:Choice>
    <mc:Fallback xmlns="">
      <p:transition spd="slow" advClick="0" advTm="30">
        <p:fade/>
        <p:sndAc>
          <p:stSnd>
            <p:snd r:embed="rId3" name="drumroll.wav"/>
          </p:stSnd>
        </p:sndAc>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517904" y="739408"/>
            <a:ext cx="9793224" cy="3477875"/>
          </a:xfrm>
          <a:prstGeom prst="rect">
            <a:avLst/>
          </a:prstGeom>
          <a:noFill/>
        </p:spPr>
        <p:txBody>
          <a:bodyPr wrap="square" rtlCol="0">
            <a:spAutoFit/>
          </a:bodyPr>
          <a:lstStyle/>
          <a:p>
            <a:pPr algn="ctr"/>
            <a:r>
              <a:rPr lang="en-US" sz="3600" b="1" dirty="0" smtClean="0">
                <a:solidFill>
                  <a:srgbClr val="002060"/>
                </a:solidFill>
                <a:latin typeface="Arial" panose="020B0604020202020204" pitchFamily="34" charset="0"/>
                <a:cs typeface="Arial" panose="020B0604020202020204" pitchFamily="34" charset="0"/>
              </a:rPr>
              <a:t>SOFTWARE REQUIREMENTS</a:t>
            </a:r>
          </a:p>
          <a:p>
            <a:endParaRPr lang="en-US" b="1" dirty="0">
              <a:solidFill>
                <a:srgbClr val="002060"/>
              </a:solidFill>
            </a:endParaRPr>
          </a:p>
          <a:p>
            <a:endParaRPr lang="en-US" b="1" dirty="0" smtClean="0">
              <a:solidFill>
                <a:srgbClr val="002060"/>
              </a:solidFill>
            </a:endParaRPr>
          </a:p>
          <a:p>
            <a:pPr marL="285750" indent="-285750">
              <a:lnSpc>
                <a:spcPct val="200000"/>
              </a:lnSpc>
              <a:buFont typeface="Wingdings" panose="05000000000000000000" pitchFamily="2" charset="2"/>
              <a:buChar char="Ø"/>
            </a:pPr>
            <a:r>
              <a:rPr lang="en-US" sz="2800" b="1" dirty="0" smtClean="0">
                <a:solidFill>
                  <a:srgbClr val="C00000"/>
                </a:solidFill>
                <a:latin typeface="Arial" panose="020B0604020202020204" pitchFamily="34" charset="0"/>
                <a:cs typeface="Arial" panose="020B0604020202020204" pitchFamily="34" charset="0"/>
              </a:rPr>
              <a:t>GOOGLE DRIVE</a:t>
            </a:r>
          </a:p>
          <a:p>
            <a:pPr marL="285750" indent="-285750">
              <a:lnSpc>
                <a:spcPct val="200000"/>
              </a:lnSpc>
              <a:buFont typeface="Wingdings" panose="05000000000000000000" pitchFamily="2" charset="2"/>
              <a:buChar char="Ø"/>
            </a:pPr>
            <a:r>
              <a:rPr lang="en-US" sz="2800" b="1" dirty="0" smtClean="0">
                <a:solidFill>
                  <a:srgbClr val="FFFF00"/>
                </a:solidFill>
                <a:latin typeface="Arial" panose="020B0604020202020204" pitchFamily="34" charset="0"/>
                <a:cs typeface="Arial" panose="020B0604020202020204" pitchFamily="34" charset="0"/>
              </a:rPr>
              <a:t>COLAB</a:t>
            </a:r>
          </a:p>
          <a:p>
            <a:pPr>
              <a:lnSpc>
                <a:spcPct val="200000"/>
              </a:lnSpc>
            </a:pPr>
            <a:endParaRPr lang="en-IN" b="1" dirty="0">
              <a:solidFill>
                <a:schemeClr val="accent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2192968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500">
        <p15:prstTrans prst="origami"/>
        <p:sndAc>
          <p:stSnd>
            <p:snd r:embed="rId2" name="drumroll.wav"/>
          </p:stSnd>
        </p:sndAc>
      </p:transition>
    </mc:Choice>
    <mc:Fallback xmlns="">
      <p:transition spd="slow" advClick="0" advTm="30">
        <p:fade/>
        <p:sndAc>
          <p:stSnd>
            <p:snd r:embed="rId3" name="drumroll.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IN"/>
          </a:p>
        </p:txBody>
      </p:sp>
      <p:sp>
        <p:nvSpPr>
          <p:cNvPr id="3" name="Subtitle 2"/>
          <p:cNvSpPr>
            <a:spLocks noGrp="1"/>
          </p:cNvSpPr>
          <p:nvPr>
            <p:ph type="subTitle" idx="1"/>
          </p:nvPr>
        </p:nvSpPr>
        <p:spPr/>
        <p:txBody>
          <a:bodyPr/>
          <a:lstStyle/>
          <a:p>
            <a:endParaRPr lang="en-IN"/>
          </a:p>
        </p:txBody>
      </p:sp>
      <p:pic>
        <p:nvPicPr>
          <p:cNvPr id="5" name="Picture 4"/>
          <p:cNvPicPr>
            <a:picLocks noChangeAspect="1"/>
          </p:cNvPicPr>
          <p:nvPr/>
        </p:nvPicPr>
        <p:blipFill>
          <a:blip r:embed="rId3"/>
          <a:stretch>
            <a:fillRect/>
          </a:stretch>
        </p:blipFill>
        <p:spPr>
          <a:xfrm>
            <a:off x="45720" y="45720"/>
            <a:ext cx="12100560" cy="6748272"/>
          </a:xfrm>
          <a:prstGeom prst="rect">
            <a:avLst/>
          </a:prstGeom>
        </p:spPr>
      </p:pic>
    </p:spTree>
    <p:extLst>
      <p:ext uri="{BB962C8B-B14F-4D97-AF65-F5344CB8AC3E}">
        <p14:creationId xmlns:p14="http://schemas.microsoft.com/office/powerpoint/2010/main" val="245570442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advClick="0" advTm="30">
        <p15:prstTrans prst="origami" invX="1"/>
        <p:sndAc>
          <p:stSnd>
            <p:snd r:embed="rId2" name="drumroll.wav"/>
          </p:stSnd>
        </p:sndAc>
      </p:transition>
    </mc:Choice>
    <mc:Fallback xmlns="">
      <p:transition spd="slow" advClick="0" advTm="30">
        <p:fade/>
        <p:sndAc>
          <p:stSnd>
            <p:snd r:embed="rId4" name="drumroll.wav"/>
          </p:stSnd>
        </p:sndAc>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73641" y="45450"/>
            <a:ext cx="5741943" cy="6766830"/>
          </a:xfrm>
          <a:prstGeom prst="rect">
            <a:avLst/>
          </a:prstGeom>
        </p:spPr>
      </p:pic>
      <p:pic>
        <p:nvPicPr>
          <p:cNvPr id="8" name="Picture 7"/>
          <p:cNvPicPr>
            <a:picLocks noChangeAspect="1"/>
          </p:cNvPicPr>
          <p:nvPr/>
        </p:nvPicPr>
        <p:blipFill>
          <a:blip r:embed="rId4"/>
          <a:stretch>
            <a:fillRect/>
          </a:stretch>
        </p:blipFill>
        <p:spPr>
          <a:xfrm>
            <a:off x="5815585" y="45450"/>
            <a:ext cx="6885432" cy="6766830"/>
          </a:xfrm>
          <a:prstGeom prst="rect">
            <a:avLst/>
          </a:prstGeom>
        </p:spPr>
      </p:pic>
    </p:spTree>
    <p:extLst>
      <p:ext uri="{BB962C8B-B14F-4D97-AF65-F5344CB8AC3E}">
        <p14:creationId xmlns:p14="http://schemas.microsoft.com/office/powerpoint/2010/main" val="102154172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500">
        <p15:prstTrans prst="origami"/>
        <p:sndAc>
          <p:stSnd>
            <p:snd r:embed="rId2" name="drumroll.wav"/>
          </p:stSnd>
        </p:sndAc>
      </p:transition>
    </mc:Choice>
    <mc:Fallback xmlns="">
      <p:transition spd="slow">
        <p:fade/>
        <p:sndAc>
          <p:stSnd>
            <p:snd r:embed="rId6" name="drumroll.wav"/>
          </p:stSnd>
        </p:sndAc>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36576" y="27432"/>
            <a:ext cx="7662672" cy="6790008"/>
          </a:xfrm>
          <a:prstGeom prst="rect">
            <a:avLst/>
          </a:prstGeom>
        </p:spPr>
      </p:pic>
      <p:pic>
        <p:nvPicPr>
          <p:cNvPr id="3" name="Picture 2"/>
          <p:cNvPicPr>
            <a:picLocks noChangeAspect="1"/>
          </p:cNvPicPr>
          <p:nvPr/>
        </p:nvPicPr>
        <p:blipFill>
          <a:blip r:embed="rId4"/>
          <a:stretch>
            <a:fillRect/>
          </a:stretch>
        </p:blipFill>
        <p:spPr>
          <a:xfrm>
            <a:off x="7732621" y="27432"/>
            <a:ext cx="4413659" cy="6790008"/>
          </a:xfrm>
          <a:prstGeom prst="rect">
            <a:avLst/>
          </a:prstGeom>
        </p:spPr>
      </p:pic>
    </p:spTree>
    <p:extLst>
      <p:ext uri="{BB962C8B-B14F-4D97-AF65-F5344CB8AC3E}">
        <p14:creationId xmlns:p14="http://schemas.microsoft.com/office/powerpoint/2010/main" val="231532295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500">
        <p15:prstTrans prst="origami"/>
        <p:sndAc>
          <p:stSnd>
            <p:snd r:embed="rId2" name="drumroll.wav"/>
          </p:stSnd>
        </p:sndAc>
      </p:transition>
    </mc:Choice>
    <mc:Fallback xmlns="">
      <p:transition spd="slow" advClick="0" advTm="30">
        <p:fade/>
        <p:sndAc>
          <p:stSnd>
            <p:snd r:embed="rId5" name="drumroll.wav"/>
          </p:stSnd>
        </p:sndAc>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54864" y="37509"/>
            <a:ext cx="6706181" cy="6747339"/>
          </a:xfrm>
          <a:prstGeom prst="rect">
            <a:avLst/>
          </a:prstGeom>
        </p:spPr>
      </p:pic>
      <p:pic>
        <p:nvPicPr>
          <p:cNvPr id="4" name="Picture 3"/>
          <p:cNvPicPr>
            <a:picLocks noChangeAspect="1"/>
          </p:cNvPicPr>
          <p:nvPr/>
        </p:nvPicPr>
        <p:blipFill>
          <a:blip r:embed="rId4"/>
          <a:stretch>
            <a:fillRect/>
          </a:stretch>
        </p:blipFill>
        <p:spPr>
          <a:xfrm>
            <a:off x="5861304" y="55797"/>
            <a:ext cx="7490011" cy="6729051"/>
          </a:xfrm>
          <a:prstGeom prst="rect">
            <a:avLst/>
          </a:prstGeom>
        </p:spPr>
      </p:pic>
    </p:spTree>
    <p:extLst>
      <p:ext uri="{BB962C8B-B14F-4D97-AF65-F5344CB8AC3E}">
        <p14:creationId xmlns:p14="http://schemas.microsoft.com/office/powerpoint/2010/main" val="122366030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500">
        <p15:prstTrans prst="origami"/>
        <p:sndAc>
          <p:stSnd>
            <p:snd r:embed="rId2" name="drumroll.wav"/>
          </p:stSnd>
        </p:sndAc>
      </p:transition>
    </mc:Choice>
    <mc:Fallback xmlns="">
      <p:transition spd="slow" advClick="0" advTm="30">
        <p:fade/>
        <p:sndAc>
          <p:stSnd>
            <p:snd r:embed="rId5" name="drumroll.wav"/>
          </p:stSnd>
        </p:sndAc>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45720" y="54865"/>
            <a:ext cx="7997127" cy="6739128"/>
          </a:xfrm>
          <a:prstGeom prst="rect">
            <a:avLst/>
          </a:prstGeom>
        </p:spPr>
      </p:pic>
      <p:pic>
        <p:nvPicPr>
          <p:cNvPr id="3" name="Picture 2"/>
          <p:cNvPicPr>
            <a:picLocks noChangeAspect="1"/>
          </p:cNvPicPr>
          <p:nvPr/>
        </p:nvPicPr>
        <p:blipFill>
          <a:blip r:embed="rId4"/>
          <a:stretch>
            <a:fillRect/>
          </a:stretch>
        </p:blipFill>
        <p:spPr>
          <a:xfrm>
            <a:off x="6894576" y="54865"/>
            <a:ext cx="5215128" cy="6721422"/>
          </a:xfrm>
          <a:prstGeom prst="rect">
            <a:avLst/>
          </a:prstGeom>
        </p:spPr>
      </p:pic>
    </p:spTree>
    <p:extLst>
      <p:ext uri="{BB962C8B-B14F-4D97-AF65-F5344CB8AC3E}">
        <p14:creationId xmlns:p14="http://schemas.microsoft.com/office/powerpoint/2010/main" val="246115132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500">
        <p15:prstTrans prst="origami"/>
        <p:sndAc>
          <p:stSnd>
            <p:snd r:embed="rId2" name="drumroll.wav"/>
          </p:stSnd>
        </p:sndAc>
      </p:transition>
    </mc:Choice>
    <mc:Fallback xmlns="">
      <p:transition spd="slow" advClick="0" advTm="30">
        <p:fade/>
        <p:sndAc>
          <p:stSnd>
            <p:snd r:embed="rId5" name="drumroll.wav"/>
          </p:stSnd>
        </p:sndAc>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45720" y="43911"/>
            <a:ext cx="8337002" cy="6768369"/>
          </a:xfrm>
          <a:prstGeom prst="rect">
            <a:avLst/>
          </a:prstGeom>
        </p:spPr>
      </p:pic>
      <p:pic>
        <p:nvPicPr>
          <p:cNvPr id="3" name="Picture 2"/>
          <p:cNvPicPr>
            <a:picLocks noChangeAspect="1"/>
          </p:cNvPicPr>
          <p:nvPr/>
        </p:nvPicPr>
        <p:blipFill>
          <a:blip r:embed="rId4"/>
          <a:stretch>
            <a:fillRect/>
          </a:stretch>
        </p:blipFill>
        <p:spPr>
          <a:xfrm>
            <a:off x="7424928" y="43911"/>
            <a:ext cx="5403596" cy="6768369"/>
          </a:xfrm>
          <a:prstGeom prst="rect">
            <a:avLst/>
          </a:prstGeom>
        </p:spPr>
      </p:pic>
    </p:spTree>
    <p:extLst>
      <p:ext uri="{BB962C8B-B14F-4D97-AF65-F5344CB8AC3E}">
        <p14:creationId xmlns:p14="http://schemas.microsoft.com/office/powerpoint/2010/main" val="290589580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500">
        <p15:prstTrans prst="origami"/>
        <p:sndAc>
          <p:stSnd>
            <p:snd r:embed="rId2" name="drumroll.wav"/>
          </p:stSnd>
        </p:sndAc>
      </p:transition>
    </mc:Choice>
    <mc:Fallback xmlns="">
      <p:transition spd="slow" advClick="0" advTm="30">
        <p:fade/>
        <p:sndAc>
          <p:stSnd>
            <p:snd r:embed="rId5" name="drumroll.wav"/>
          </p:stSnd>
        </p:sndAc>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74904" y="6153912"/>
            <a:ext cx="1609344" cy="523220"/>
          </a:xfrm>
          <a:prstGeom prst="rect">
            <a:avLst/>
          </a:prstGeom>
          <a:noFill/>
        </p:spPr>
        <p:txBody>
          <a:bodyPr wrap="square" rtlCol="0">
            <a:spAutoFit/>
          </a:bodyPr>
          <a:lstStyle/>
          <a:p>
            <a:r>
              <a:rPr lang="en-US" sz="2800" b="1" dirty="0" smtClean="0">
                <a:solidFill>
                  <a:srgbClr val="002060"/>
                </a:solidFill>
                <a:latin typeface="Arial" panose="020B0604020202020204" pitchFamily="34" charset="0"/>
                <a:cs typeface="Arial" panose="020B0604020202020204" pitchFamily="34" charset="0"/>
              </a:rPr>
              <a:t>2023-24</a:t>
            </a:r>
            <a:endParaRPr lang="en-IN" sz="2400" b="1" dirty="0">
              <a:solidFill>
                <a:srgbClr val="002060"/>
              </a:solidFill>
              <a:latin typeface="Arial" panose="020B0604020202020204" pitchFamily="34" charset="0"/>
              <a:cs typeface="Arial" panose="020B0604020202020204" pitchFamily="34" charset="0"/>
            </a:endParaRPr>
          </a:p>
        </p:txBody>
      </p:sp>
      <p:sp>
        <p:nvSpPr>
          <p:cNvPr id="3" name="TextBox 2"/>
          <p:cNvSpPr txBox="1"/>
          <p:nvPr/>
        </p:nvSpPr>
        <p:spPr>
          <a:xfrm>
            <a:off x="137160" y="427364"/>
            <a:ext cx="11923776" cy="3416320"/>
          </a:xfrm>
          <a:prstGeom prst="rect">
            <a:avLst/>
          </a:prstGeom>
          <a:noFill/>
        </p:spPr>
        <p:txBody>
          <a:bodyPr wrap="square" rtlCol="0">
            <a:spAutoFit/>
          </a:bodyPr>
          <a:lstStyle/>
          <a:p>
            <a:pPr algn="ctr"/>
            <a:r>
              <a:rPr lang="en-US" sz="4800" b="1" u="sng" dirty="0" smtClean="0">
                <a:solidFill>
                  <a:srgbClr val="002060"/>
                </a:solidFill>
                <a:latin typeface="Arial" panose="020B0604020202020204" pitchFamily="34" charset="0"/>
                <a:cs typeface="Arial" panose="020B0604020202020204" pitchFamily="34" charset="0"/>
              </a:rPr>
              <a:t>PROJECT – 06</a:t>
            </a:r>
          </a:p>
          <a:p>
            <a:pPr algn="ctr"/>
            <a:endParaRPr lang="en-US" sz="4800" b="1" dirty="0" smtClean="0">
              <a:latin typeface="Arial" panose="020B0604020202020204" pitchFamily="34" charset="0"/>
              <a:cs typeface="Arial" panose="020B0604020202020204" pitchFamily="34" charset="0"/>
            </a:endParaRPr>
          </a:p>
          <a:p>
            <a:pPr algn="ctr"/>
            <a:endParaRPr lang="en-US" sz="4000" b="1" dirty="0" smtClean="0">
              <a:solidFill>
                <a:schemeClr val="accent4">
                  <a:lumMod val="50000"/>
                </a:schemeClr>
              </a:solidFill>
              <a:latin typeface="Arial" panose="020B0604020202020204" pitchFamily="34" charset="0"/>
              <a:cs typeface="Arial" panose="020B0604020202020204" pitchFamily="34" charset="0"/>
            </a:endParaRPr>
          </a:p>
          <a:p>
            <a:pPr algn="ctr"/>
            <a:r>
              <a:rPr lang="en-US" sz="4000" b="1" dirty="0" smtClean="0">
                <a:solidFill>
                  <a:schemeClr val="accent4">
                    <a:lumMod val="50000"/>
                  </a:schemeClr>
                </a:solidFill>
              </a:rPr>
              <a:t>PHARMACEUTICAL SALES PREDICTION </a:t>
            </a:r>
          </a:p>
          <a:p>
            <a:pPr algn="ctr"/>
            <a:r>
              <a:rPr lang="en-US" sz="4000" b="1" dirty="0" smtClean="0">
                <a:solidFill>
                  <a:schemeClr val="accent4">
                    <a:lumMod val="50000"/>
                  </a:schemeClr>
                </a:solidFill>
              </a:rPr>
              <a:t>ACROSS MULTIPLE STORES </a:t>
            </a:r>
            <a:endParaRPr lang="en-US" sz="4000" b="1" dirty="0">
              <a:solidFill>
                <a:schemeClr val="accent4">
                  <a:lumMod val="50000"/>
                </a:schemeClr>
              </a:solidFill>
              <a:latin typeface="Arial" panose="020B0604020202020204" pitchFamily="34" charset="0"/>
              <a:cs typeface="Arial" panose="020B0604020202020204" pitchFamily="34" charset="0"/>
            </a:endParaRPr>
          </a:p>
        </p:txBody>
      </p:sp>
      <p:sp>
        <p:nvSpPr>
          <p:cNvPr id="2" name="Rectangle 1"/>
          <p:cNvSpPr/>
          <p:nvPr/>
        </p:nvSpPr>
        <p:spPr>
          <a:xfrm>
            <a:off x="384048" y="5532120"/>
            <a:ext cx="2523744" cy="484632"/>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rgbClr val="FF0000"/>
                </a:solidFill>
                <a:latin typeface="Arial" panose="020B0604020202020204" pitchFamily="34" charset="0"/>
                <a:cs typeface="Arial" panose="020B0604020202020204" pitchFamily="34" charset="0"/>
              </a:rPr>
              <a:t>ANKUR KUMAR GIRI</a:t>
            </a:r>
            <a:endParaRPr lang="en-IN" b="1" dirty="0">
              <a:solidFill>
                <a:srgbClr val="FF0000"/>
              </a:solidFill>
              <a:latin typeface="Arial" panose="020B0604020202020204" pitchFamily="34" charset="0"/>
              <a:cs typeface="Arial" panose="020B0604020202020204" pitchFamily="34" charset="0"/>
            </a:endParaRPr>
          </a:p>
        </p:txBody>
      </p:sp>
      <p:pic>
        <p:nvPicPr>
          <p:cNvPr id="2050" name="Picture 2" descr="Advance Your Career with Industry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4048" y="427364"/>
            <a:ext cx="2143125" cy="2143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976305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500">
        <p15:prstTrans prst="origami"/>
        <p:sndAc>
          <p:stSnd>
            <p:snd r:embed="rId2" name="drumroll.wav"/>
          </p:stSnd>
        </p:sndAc>
      </p:transition>
    </mc:Choice>
    <mc:Fallback xmlns="">
      <p:transition spd="slow" advClick="0" advTm="30">
        <p:fade/>
        <p:sndAc>
          <p:stSnd>
            <p:snd r:embed="rId4" name="drumroll.wav"/>
          </p:stSnd>
        </p:sndAc>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10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3">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3">
                                            <p:txEl>
                                              <p:pRg st="0" end="0"/>
                                            </p:txEl>
                                          </p:spTgt>
                                        </p:tgtEl>
                                        <p:attrNameLst>
                                          <p:attrName>style.rotation</p:attrName>
                                        </p:attrNameLst>
                                      </p:cBhvr>
                                      <p:tavLst>
                                        <p:tav tm="0">
                                          <p:val>
                                            <p:fltVal val="90"/>
                                          </p:val>
                                        </p:tav>
                                        <p:tav tm="100000">
                                          <p:val>
                                            <p:fltVal val="0"/>
                                          </p:val>
                                        </p:tav>
                                      </p:tavLst>
                                    </p:anim>
                                    <p:animEffect transition="in" filter="fade">
                                      <p:cBhvr>
                                        <p:cTn id="10" dur="10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6" presetClass="entr" presetSubtype="16"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circle(in)">
                                      <p:cBhvr>
                                        <p:cTn id="15"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36576" y="27432"/>
            <a:ext cx="7674005" cy="6793992"/>
          </a:xfrm>
          <a:prstGeom prst="rect">
            <a:avLst/>
          </a:prstGeom>
        </p:spPr>
      </p:pic>
      <p:pic>
        <p:nvPicPr>
          <p:cNvPr id="3" name="Picture 2"/>
          <p:cNvPicPr>
            <a:picLocks noChangeAspect="1"/>
          </p:cNvPicPr>
          <p:nvPr/>
        </p:nvPicPr>
        <p:blipFill>
          <a:blip r:embed="rId4"/>
          <a:stretch>
            <a:fillRect/>
          </a:stretch>
        </p:blipFill>
        <p:spPr>
          <a:xfrm>
            <a:off x="6537960" y="27432"/>
            <a:ext cx="6915423" cy="6793992"/>
          </a:xfrm>
          <a:prstGeom prst="rect">
            <a:avLst/>
          </a:prstGeom>
        </p:spPr>
      </p:pic>
    </p:spTree>
    <p:extLst>
      <p:ext uri="{BB962C8B-B14F-4D97-AF65-F5344CB8AC3E}">
        <p14:creationId xmlns:p14="http://schemas.microsoft.com/office/powerpoint/2010/main" val="181128468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500">
        <p15:prstTrans prst="origami"/>
        <p:sndAc>
          <p:stSnd>
            <p:snd r:embed="rId2" name="drumroll.wav"/>
          </p:stSnd>
        </p:sndAc>
      </p:transition>
    </mc:Choice>
    <mc:Fallback xmlns="">
      <p:transition spd="slow" advClick="0" advTm="30">
        <p:fade/>
        <p:sndAc>
          <p:stSnd>
            <p:snd r:embed="rId5" name="drumroll.wav"/>
          </p:stSnd>
        </p:sndAc>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9144" y="67996"/>
            <a:ext cx="7658764" cy="6744284"/>
          </a:xfrm>
          <a:prstGeom prst="rect">
            <a:avLst/>
          </a:prstGeom>
        </p:spPr>
      </p:pic>
      <p:pic>
        <p:nvPicPr>
          <p:cNvPr id="3" name="Picture 2"/>
          <p:cNvPicPr>
            <a:picLocks noChangeAspect="1"/>
          </p:cNvPicPr>
          <p:nvPr/>
        </p:nvPicPr>
        <p:blipFill>
          <a:blip r:embed="rId4"/>
          <a:stretch>
            <a:fillRect/>
          </a:stretch>
        </p:blipFill>
        <p:spPr>
          <a:xfrm>
            <a:off x="6693409" y="85528"/>
            <a:ext cx="6706646" cy="6726752"/>
          </a:xfrm>
          <a:prstGeom prst="rect">
            <a:avLst/>
          </a:prstGeom>
        </p:spPr>
      </p:pic>
    </p:spTree>
    <p:extLst>
      <p:ext uri="{BB962C8B-B14F-4D97-AF65-F5344CB8AC3E}">
        <p14:creationId xmlns:p14="http://schemas.microsoft.com/office/powerpoint/2010/main" val="135589097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500">
        <p15:prstTrans prst="origami"/>
        <p:sndAc>
          <p:stSnd>
            <p:snd r:embed="rId2" name="drumroll.wav"/>
          </p:stSnd>
        </p:sndAc>
      </p:transition>
    </mc:Choice>
    <mc:Fallback xmlns="">
      <p:transition spd="slow" advClick="0" advTm="30">
        <p:fade/>
        <p:sndAc>
          <p:stSnd>
            <p:snd r:embed="rId5" name="drumroll.wav"/>
          </p:stSnd>
        </p:sndAc>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100584" y="18754"/>
            <a:ext cx="12307823" cy="6820491"/>
          </a:xfrm>
          <a:prstGeom prst="rect">
            <a:avLst/>
          </a:prstGeom>
        </p:spPr>
      </p:pic>
    </p:spTree>
    <p:extLst>
      <p:ext uri="{BB962C8B-B14F-4D97-AF65-F5344CB8AC3E}">
        <p14:creationId xmlns:p14="http://schemas.microsoft.com/office/powerpoint/2010/main" val="370709339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500">
        <p15:prstTrans prst="origami"/>
        <p:sndAc>
          <p:stSnd>
            <p:snd r:embed="rId2" name="drumroll.wav"/>
          </p:stSnd>
        </p:sndAc>
      </p:transition>
    </mc:Choice>
    <mc:Fallback xmlns="">
      <p:transition spd="slow">
        <p:fade/>
        <p:sndAc>
          <p:stSnd>
            <p:snd r:embed="rId5" name="drumroll.wav"/>
          </p:stSnd>
        </p:sndAc>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8288" y="36576"/>
            <a:ext cx="6053328" cy="6775704"/>
          </a:xfrm>
          <a:prstGeom prst="rect">
            <a:avLst/>
          </a:prstGeom>
        </p:spPr>
      </p:pic>
      <p:pic>
        <p:nvPicPr>
          <p:cNvPr id="3" name="Picture 2"/>
          <p:cNvPicPr>
            <a:picLocks noChangeAspect="1"/>
          </p:cNvPicPr>
          <p:nvPr/>
        </p:nvPicPr>
        <p:blipFill>
          <a:blip r:embed="rId4"/>
          <a:stretch>
            <a:fillRect/>
          </a:stretch>
        </p:blipFill>
        <p:spPr>
          <a:xfrm>
            <a:off x="6089904" y="36576"/>
            <a:ext cx="6035040" cy="6775704"/>
          </a:xfrm>
          <a:prstGeom prst="rect">
            <a:avLst/>
          </a:prstGeom>
        </p:spPr>
      </p:pic>
    </p:spTree>
    <p:extLst>
      <p:ext uri="{BB962C8B-B14F-4D97-AF65-F5344CB8AC3E}">
        <p14:creationId xmlns:p14="http://schemas.microsoft.com/office/powerpoint/2010/main" val="109462892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500">
        <p15:prstTrans prst="origami"/>
        <p:sndAc>
          <p:stSnd>
            <p:snd r:embed="rId2" name="drumroll.wav"/>
          </p:stSnd>
        </p:sndAc>
      </p:transition>
    </mc:Choice>
    <mc:Fallback xmlns="">
      <p:transition spd="slow" advClick="0" advTm="30">
        <p:fade/>
        <p:sndAc>
          <p:stSnd>
            <p:snd r:embed="rId5" name="drumroll.wav"/>
          </p:stSnd>
        </p:sndAc>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91440" y="64008"/>
            <a:ext cx="12033504" cy="6720840"/>
          </a:xfrm>
          <a:prstGeom prst="rect">
            <a:avLst/>
          </a:prstGeom>
        </p:spPr>
      </p:pic>
    </p:spTree>
    <p:extLst>
      <p:ext uri="{BB962C8B-B14F-4D97-AF65-F5344CB8AC3E}">
        <p14:creationId xmlns:p14="http://schemas.microsoft.com/office/powerpoint/2010/main" val="73755887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500">
        <p15:prstTrans prst="origami"/>
        <p:sndAc>
          <p:stSnd>
            <p:snd r:embed="rId2" name="drumroll.wav"/>
          </p:stSnd>
        </p:sndAc>
      </p:transition>
    </mc:Choice>
    <mc:Fallback xmlns="">
      <p:transition spd="slow" advClick="0" advTm="30">
        <p:fade/>
        <p:sndAc>
          <p:stSnd>
            <p:snd r:embed="rId4" name="drumroll.wav"/>
          </p:stSnd>
        </p:sndAc>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64009" y="54864"/>
            <a:ext cx="5998464" cy="6706181"/>
          </a:xfrm>
          <a:prstGeom prst="rect">
            <a:avLst/>
          </a:prstGeom>
        </p:spPr>
      </p:pic>
      <p:pic>
        <p:nvPicPr>
          <p:cNvPr id="3" name="Picture 2"/>
          <p:cNvPicPr>
            <a:picLocks noChangeAspect="1"/>
          </p:cNvPicPr>
          <p:nvPr/>
        </p:nvPicPr>
        <p:blipFill>
          <a:blip r:embed="rId4"/>
          <a:stretch>
            <a:fillRect/>
          </a:stretch>
        </p:blipFill>
        <p:spPr>
          <a:xfrm>
            <a:off x="6099048" y="54864"/>
            <a:ext cx="6021854" cy="6706181"/>
          </a:xfrm>
          <a:prstGeom prst="rect">
            <a:avLst/>
          </a:prstGeom>
        </p:spPr>
      </p:pic>
    </p:spTree>
    <p:extLst>
      <p:ext uri="{BB962C8B-B14F-4D97-AF65-F5344CB8AC3E}">
        <p14:creationId xmlns:p14="http://schemas.microsoft.com/office/powerpoint/2010/main" val="259113479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500">
        <p15:prstTrans prst="origami"/>
        <p:sndAc>
          <p:stSnd>
            <p:snd r:embed="rId2" name="drumroll.wav"/>
          </p:stSnd>
        </p:sndAc>
      </p:transition>
    </mc:Choice>
    <mc:Fallback xmlns="">
      <p:transition spd="slow" advClick="0" advTm="30">
        <p:fade/>
        <p:sndAc>
          <p:stSnd>
            <p:snd r:embed="rId5" name="drumroll.wav"/>
          </p:stSnd>
        </p:sndAc>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54864" y="27432"/>
            <a:ext cx="12070080" cy="6775704"/>
          </a:xfrm>
          <a:prstGeom prst="rect">
            <a:avLst/>
          </a:prstGeom>
        </p:spPr>
      </p:pic>
    </p:spTree>
    <p:extLst>
      <p:ext uri="{BB962C8B-B14F-4D97-AF65-F5344CB8AC3E}">
        <p14:creationId xmlns:p14="http://schemas.microsoft.com/office/powerpoint/2010/main" val="245871509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500">
        <p15:prstTrans prst="origami"/>
        <p:sndAc>
          <p:stSnd>
            <p:snd r:embed="rId2" name="drumroll.wav"/>
          </p:stSnd>
        </p:sndAc>
      </p:transition>
    </mc:Choice>
    <mc:Fallback xmlns="">
      <p:transition spd="slow" advClick="0" advTm="30">
        <p:fade/>
        <p:sndAc>
          <p:stSnd>
            <p:snd r:embed="rId4" name="drumroll.wav"/>
          </p:stSnd>
        </p:sndAc>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8288" y="27432"/>
            <a:ext cx="5639289" cy="6793992"/>
          </a:xfrm>
          <a:prstGeom prst="rect">
            <a:avLst/>
          </a:prstGeom>
        </p:spPr>
      </p:pic>
      <p:pic>
        <p:nvPicPr>
          <p:cNvPr id="3" name="Picture 2"/>
          <p:cNvPicPr>
            <a:picLocks noChangeAspect="1"/>
          </p:cNvPicPr>
          <p:nvPr/>
        </p:nvPicPr>
        <p:blipFill>
          <a:blip r:embed="rId4"/>
          <a:stretch>
            <a:fillRect/>
          </a:stretch>
        </p:blipFill>
        <p:spPr>
          <a:xfrm>
            <a:off x="5387812" y="27432"/>
            <a:ext cx="6727988" cy="6793992"/>
          </a:xfrm>
          <a:prstGeom prst="rect">
            <a:avLst/>
          </a:prstGeom>
        </p:spPr>
      </p:pic>
    </p:spTree>
    <p:extLst>
      <p:ext uri="{BB962C8B-B14F-4D97-AF65-F5344CB8AC3E}">
        <p14:creationId xmlns:p14="http://schemas.microsoft.com/office/powerpoint/2010/main" val="147864085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500">
        <p15:prstTrans prst="origami"/>
        <p:sndAc>
          <p:stSnd>
            <p:snd r:embed="rId2" name="drumroll.wav"/>
          </p:stSnd>
        </p:sndAc>
      </p:transition>
    </mc:Choice>
    <mc:Fallback xmlns="">
      <p:transition spd="slow" advClick="0" advTm="30">
        <p:fade/>
        <p:sndAc>
          <p:stSnd>
            <p:snd r:embed="rId5" name="drumroll.wav"/>
          </p:stSnd>
        </p:sndAc>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64611" y="56858"/>
            <a:ext cx="12048832" cy="6744284"/>
          </a:xfrm>
          <a:prstGeom prst="rect">
            <a:avLst/>
          </a:prstGeom>
        </p:spPr>
      </p:pic>
    </p:spTree>
    <p:extLst>
      <p:ext uri="{BB962C8B-B14F-4D97-AF65-F5344CB8AC3E}">
        <p14:creationId xmlns:p14="http://schemas.microsoft.com/office/powerpoint/2010/main" val="158426963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500">
        <p15:prstTrans prst="origami"/>
        <p:sndAc>
          <p:stSnd>
            <p:snd r:embed="rId2" name="drumroll.wav"/>
          </p:stSnd>
        </p:sndAc>
      </p:transition>
    </mc:Choice>
    <mc:Fallback xmlns="">
      <p:transition spd="slow" advClick="0" advTm="30">
        <p:fade/>
        <p:sndAc>
          <p:stSnd>
            <p:snd r:embed="rId4" name="drumroll.wav"/>
          </p:stSnd>
        </p:sndAc>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37708" y="37708"/>
            <a:ext cx="6297105" cy="6759019"/>
          </a:xfrm>
          <a:prstGeom prst="rect">
            <a:avLst/>
          </a:prstGeom>
        </p:spPr>
      </p:pic>
      <p:pic>
        <p:nvPicPr>
          <p:cNvPr id="3" name="Picture 2"/>
          <p:cNvPicPr>
            <a:picLocks noChangeAspect="1"/>
          </p:cNvPicPr>
          <p:nvPr/>
        </p:nvPicPr>
        <p:blipFill>
          <a:blip r:embed="rId4"/>
          <a:stretch>
            <a:fillRect/>
          </a:stretch>
        </p:blipFill>
        <p:spPr>
          <a:xfrm>
            <a:off x="6372520" y="52750"/>
            <a:ext cx="5740923" cy="6743977"/>
          </a:xfrm>
          <a:prstGeom prst="rect">
            <a:avLst/>
          </a:prstGeom>
        </p:spPr>
      </p:pic>
    </p:spTree>
    <p:extLst>
      <p:ext uri="{BB962C8B-B14F-4D97-AF65-F5344CB8AC3E}">
        <p14:creationId xmlns:p14="http://schemas.microsoft.com/office/powerpoint/2010/main" val="128008794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500">
        <p15:prstTrans prst="origami"/>
        <p:sndAc>
          <p:stSnd>
            <p:snd r:embed="rId2" name="drumroll.wav"/>
          </p:stSnd>
        </p:sndAc>
      </p:transition>
    </mc:Choice>
    <mc:Fallback xmlns="">
      <p:transition spd="slow" advClick="0" advTm="30">
        <p:fade/>
        <p:sndAc>
          <p:stSnd>
            <p:snd r:embed="rId5" name="drumroll.wav"/>
          </p:stSnd>
        </p:sndAc>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58368" y="90473"/>
            <a:ext cx="11045952" cy="6340197"/>
          </a:xfrm>
          <a:prstGeom prst="rect">
            <a:avLst/>
          </a:prstGeom>
          <a:noFill/>
        </p:spPr>
        <p:txBody>
          <a:bodyPr wrap="square" rtlCol="0">
            <a:spAutoFit/>
          </a:bodyPr>
          <a:lstStyle/>
          <a:p>
            <a:pPr algn="ctr"/>
            <a:r>
              <a:rPr lang="en-IN" sz="3200" b="1" u="sng" dirty="0" smtClean="0">
                <a:solidFill>
                  <a:schemeClr val="bg1"/>
                </a:solidFill>
                <a:latin typeface="Arial" panose="020B0604020202020204" pitchFamily="34" charset="0"/>
                <a:cs typeface="Arial" panose="020B0604020202020204" pitchFamily="34" charset="0"/>
              </a:rPr>
              <a:t>PROBLEM STATEMENT</a:t>
            </a:r>
          </a:p>
          <a:p>
            <a:pPr algn="ctr"/>
            <a:endParaRPr lang="en-US" sz="2200" dirty="0" smtClean="0">
              <a:solidFill>
                <a:schemeClr val="bg1"/>
              </a:solidFill>
              <a:latin typeface="Arial" panose="020B0604020202020204" pitchFamily="34" charset="0"/>
              <a:cs typeface="Arial" panose="020B0604020202020204" pitchFamily="34" charset="0"/>
            </a:endParaRPr>
          </a:p>
          <a:p>
            <a:pPr algn="just"/>
            <a:r>
              <a:rPr lang="en-US" sz="2200" dirty="0" smtClean="0">
                <a:solidFill>
                  <a:srgbClr val="FF0000"/>
                </a:solidFill>
                <a:latin typeface="Arial" panose="020B0604020202020204" pitchFamily="34" charset="0"/>
                <a:cs typeface="Arial" panose="020B0604020202020204" pitchFamily="34" charset="0"/>
              </a:rPr>
              <a:t>EXPLORATORY DATA ANALYSIS IS THE LIFEBLOOD OF EVERY MEANINGFUL MACHINE-LEARNING PROJECT. IT HELPS US UNRAVEL THE NATURE OF THE DATA AND SOMETIMES INFORMS HOW YOU GO ABOUT MODELLING. A CAREFUL </a:t>
            </a:r>
            <a:r>
              <a:rPr lang="en-US" sz="2200" dirty="0" smtClean="0">
                <a:solidFill>
                  <a:schemeClr val="accent1">
                    <a:lumMod val="60000"/>
                    <a:lumOff val="40000"/>
                  </a:schemeClr>
                </a:solidFill>
                <a:latin typeface="Arial" panose="020B0604020202020204" pitchFamily="34" charset="0"/>
                <a:cs typeface="Arial" panose="020B0604020202020204" pitchFamily="34" charset="0"/>
              </a:rPr>
              <a:t>EXPLORATION OF THE DATA ENCAPSULATES CHECKING ALL AVAILABLE FEATURES, CHECKING THEIR INTERACTIONS AND CORRELATION AS WELL AS THEIR VARIABILITY WITH RESPECT TO THE TARGET. IN THIS TASK, YOU SEEK </a:t>
            </a:r>
            <a:r>
              <a:rPr lang="en-US" sz="2200" dirty="0" smtClean="0">
                <a:solidFill>
                  <a:schemeClr val="bg1"/>
                </a:solidFill>
                <a:latin typeface="Arial" panose="020B0604020202020204" pitchFamily="34" charset="0"/>
                <a:cs typeface="Arial" panose="020B0604020202020204" pitchFamily="34" charset="0"/>
              </a:rPr>
              <a:t>TO EXPLORE THE BEHAVIOUR OF CUSTOMERS IN THE VARIOUS STORES. OUR GOAL IS TO CHECK HOW SOME MEASURES SUCH AS PROMOS AND OPENING OF NEW STORES AFFECT PURCHASING BEHAVIOR. TO ACHIEVE THIS GOAL, </a:t>
            </a:r>
            <a:r>
              <a:rPr lang="en-US" sz="2200" dirty="0" smtClean="0">
                <a:solidFill>
                  <a:srgbClr val="FF0000"/>
                </a:solidFill>
                <a:latin typeface="Arial" panose="020B0604020202020204" pitchFamily="34" charset="0"/>
                <a:cs typeface="Arial" panose="020B0604020202020204" pitchFamily="34" charset="0"/>
              </a:rPr>
              <a:t>YOU NEED TO FIRST CLEAN THE DATA. THE DATA CLEANING PROCESS WILL INVOLVE BUILDING PIPELINES TO DETECT AND HANDLE OUTLIER AND MISSING DATA. THIS IS PARTICULARLY IMPORTANT BECAUSE YOU DON’T WANT TO </a:t>
            </a:r>
            <a:r>
              <a:rPr lang="en-US" sz="2200" dirty="0" smtClean="0">
                <a:solidFill>
                  <a:schemeClr val="accent1">
                    <a:lumMod val="60000"/>
                    <a:lumOff val="40000"/>
                  </a:schemeClr>
                </a:solidFill>
                <a:latin typeface="Arial" panose="020B0604020202020204" pitchFamily="34" charset="0"/>
                <a:cs typeface="Arial" panose="020B0604020202020204" pitchFamily="34" charset="0"/>
              </a:rPr>
              <a:t>SKEW OUR ANALYSIS. VISUALIZING VARIOUS FEATURES AND INTERACTIONS IS NECESSARY FOR CLEARLY COMMUNICATING OUR F INDINGS. IT IS A </a:t>
            </a:r>
            <a:r>
              <a:rPr lang="en-US" sz="2200" dirty="0" smtClean="0">
                <a:solidFill>
                  <a:schemeClr val="bg1"/>
                </a:solidFill>
                <a:latin typeface="Arial" panose="020B0604020202020204" pitchFamily="34" charset="0"/>
                <a:cs typeface="Arial" panose="020B0604020202020204" pitchFamily="34" charset="0"/>
              </a:rPr>
              <a:t>POWERFUL TOOL IN THE DATA SCIENCE TOOLBOX. COMMUNICATE THE FINDINGS BELOW VIA THE NECESSARY PLOTS. </a:t>
            </a:r>
            <a:endParaRPr lang="en-US" sz="2200"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4821088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500">
        <p15:prstTrans prst="origami"/>
        <p:sndAc>
          <p:stSnd>
            <p:snd r:embed="rId2" name="drumroll.wav"/>
          </p:stSnd>
        </p:sndAc>
      </p:transition>
    </mc:Choice>
    <mc:Fallback xmlns="">
      <p:transition spd="slow" advClick="0" advTm="30">
        <p:fade/>
        <p:sndAc>
          <p:stSnd>
            <p:snd r:embed="rId4" name="drumroll.wav"/>
          </p:stSnd>
        </p:sndAc>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37708" y="75414"/>
            <a:ext cx="5608806" cy="6700415"/>
          </a:xfrm>
          <a:prstGeom prst="rect">
            <a:avLst/>
          </a:prstGeom>
        </p:spPr>
      </p:pic>
      <p:pic>
        <p:nvPicPr>
          <p:cNvPr id="3" name="Picture 2"/>
          <p:cNvPicPr>
            <a:picLocks noChangeAspect="1"/>
          </p:cNvPicPr>
          <p:nvPr/>
        </p:nvPicPr>
        <p:blipFill>
          <a:blip r:embed="rId4"/>
          <a:stretch>
            <a:fillRect/>
          </a:stretch>
        </p:blipFill>
        <p:spPr>
          <a:xfrm>
            <a:off x="5674795" y="107021"/>
            <a:ext cx="6457502" cy="6649954"/>
          </a:xfrm>
          <a:prstGeom prst="rect">
            <a:avLst/>
          </a:prstGeom>
        </p:spPr>
      </p:pic>
    </p:spTree>
    <p:extLst>
      <p:ext uri="{BB962C8B-B14F-4D97-AF65-F5344CB8AC3E}">
        <p14:creationId xmlns:p14="http://schemas.microsoft.com/office/powerpoint/2010/main" val="308600196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500">
        <p15:prstTrans prst="origami"/>
        <p:sndAc>
          <p:stSnd>
            <p:snd r:embed="rId2" name="drumroll.wav"/>
          </p:stSnd>
        </p:sndAc>
      </p:transition>
    </mc:Choice>
    <mc:Fallback xmlns="">
      <p:transition spd="slow" advClick="0" advTm="30">
        <p:fade/>
        <p:sndAc>
          <p:stSnd>
            <p:snd r:embed="rId5" name="drumroll.wav"/>
          </p:stSnd>
        </p:sndAc>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47135" y="0"/>
            <a:ext cx="5194169" cy="6768445"/>
          </a:xfrm>
          <a:prstGeom prst="rect">
            <a:avLst/>
          </a:prstGeom>
        </p:spPr>
      </p:pic>
      <p:pic>
        <p:nvPicPr>
          <p:cNvPr id="3" name="Picture 2"/>
          <p:cNvPicPr>
            <a:picLocks noChangeAspect="1"/>
          </p:cNvPicPr>
          <p:nvPr/>
        </p:nvPicPr>
        <p:blipFill>
          <a:blip r:embed="rId4"/>
          <a:stretch>
            <a:fillRect/>
          </a:stretch>
        </p:blipFill>
        <p:spPr>
          <a:xfrm>
            <a:off x="5288438" y="0"/>
            <a:ext cx="6839647" cy="6768445"/>
          </a:xfrm>
          <a:prstGeom prst="rect">
            <a:avLst/>
          </a:prstGeom>
        </p:spPr>
      </p:pic>
    </p:spTree>
    <p:extLst>
      <p:ext uri="{BB962C8B-B14F-4D97-AF65-F5344CB8AC3E}">
        <p14:creationId xmlns:p14="http://schemas.microsoft.com/office/powerpoint/2010/main" val="203858929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500">
        <p15:prstTrans prst="origami"/>
        <p:sndAc>
          <p:stSnd>
            <p:snd r:embed="rId2" name="drumroll.wav"/>
          </p:stSnd>
        </p:sndAc>
      </p:transition>
    </mc:Choice>
    <mc:Fallback xmlns="">
      <p:transition spd="slow" advClick="0" advTm="30">
        <p:fade/>
        <p:sndAc>
          <p:stSnd>
            <p:snd r:embed="rId5" name="drumroll.wav"/>
          </p:stSnd>
        </p:sndAc>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45721" y="14647"/>
            <a:ext cx="6227064" cy="6779345"/>
          </a:xfrm>
          <a:prstGeom prst="rect">
            <a:avLst/>
          </a:prstGeom>
        </p:spPr>
      </p:pic>
      <p:pic>
        <p:nvPicPr>
          <p:cNvPr id="4" name="Picture 3"/>
          <p:cNvPicPr>
            <a:picLocks noChangeAspect="1"/>
          </p:cNvPicPr>
          <p:nvPr/>
        </p:nvPicPr>
        <p:blipFill>
          <a:blip r:embed="rId4"/>
          <a:stretch>
            <a:fillRect/>
          </a:stretch>
        </p:blipFill>
        <p:spPr>
          <a:xfrm>
            <a:off x="6291072" y="14647"/>
            <a:ext cx="6626956" cy="6779345"/>
          </a:xfrm>
          <a:prstGeom prst="rect">
            <a:avLst/>
          </a:prstGeom>
        </p:spPr>
      </p:pic>
    </p:spTree>
    <p:extLst>
      <p:ext uri="{BB962C8B-B14F-4D97-AF65-F5344CB8AC3E}">
        <p14:creationId xmlns:p14="http://schemas.microsoft.com/office/powerpoint/2010/main" val="396405520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500">
        <p15:prstTrans prst="origami"/>
        <p:sndAc>
          <p:stSnd>
            <p:snd r:embed="rId2" name="drumroll.wav"/>
          </p:stSnd>
        </p:sndAc>
      </p:transition>
    </mc:Choice>
    <mc:Fallback xmlns="">
      <p:transition spd="slow" advClick="0" advTm="30">
        <p:fade/>
        <p:sndAc>
          <p:stSnd>
            <p:snd r:embed="rId5" name="drumroll.wav"/>
          </p:stSnd>
        </p:sndAc>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54864" y="26375"/>
            <a:ext cx="12109704" cy="6805250"/>
          </a:xfrm>
          <a:prstGeom prst="rect">
            <a:avLst/>
          </a:prstGeom>
        </p:spPr>
      </p:pic>
    </p:spTree>
    <p:extLst>
      <p:ext uri="{BB962C8B-B14F-4D97-AF65-F5344CB8AC3E}">
        <p14:creationId xmlns:p14="http://schemas.microsoft.com/office/powerpoint/2010/main" val="363991886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500">
        <p15:prstTrans prst="origami"/>
        <p:sndAc>
          <p:stSnd>
            <p:snd r:embed="rId2" name="drumroll.wav"/>
          </p:stSnd>
        </p:sndAc>
      </p:transition>
    </mc:Choice>
    <mc:Fallback xmlns="">
      <p:transition spd="slow" advClick="0" advTm="30">
        <p:fade/>
        <p:sndAc>
          <p:stSnd>
            <p:snd r:embed="rId4" name="drumroll.wav"/>
          </p:stSnd>
        </p:sndAc>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0" y="29429"/>
            <a:ext cx="6080760" cy="6791995"/>
          </a:xfrm>
          <a:prstGeom prst="rect">
            <a:avLst/>
          </a:prstGeom>
        </p:spPr>
      </p:pic>
      <p:pic>
        <p:nvPicPr>
          <p:cNvPr id="5" name="Picture 4"/>
          <p:cNvPicPr>
            <a:picLocks noChangeAspect="1"/>
          </p:cNvPicPr>
          <p:nvPr/>
        </p:nvPicPr>
        <p:blipFill>
          <a:blip r:embed="rId4"/>
          <a:stretch>
            <a:fillRect/>
          </a:stretch>
        </p:blipFill>
        <p:spPr>
          <a:xfrm>
            <a:off x="6094935" y="29428"/>
            <a:ext cx="6042201" cy="6791995"/>
          </a:xfrm>
          <a:prstGeom prst="rect">
            <a:avLst/>
          </a:prstGeom>
        </p:spPr>
      </p:pic>
    </p:spTree>
    <p:extLst>
      <p:ext uri="{BB962C8B-B14F-4D97-AF65-F5344CB8AC3E}">
        <p14:creationId xmlns:p14="http://schemas.microsoft.com/office/powerpoint/2010/main" val="148869360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500">
        <p15:prstTrans prst="origami"/>
        <p:sndAc>
          <p:stSnd>
            <p:snd r:embed="rId2" name="drumroll.wav"/>
          </p:stSnd>
        </p:sndAc>
      </p:transition>
    </mc:Choice>
    <mc:Fallback xmlns="">
      <p:transition spd="slow" advClick="0" advTm="30">
        <p:fade/>
        <p:sndAc>
          <p:stSnd>
            <p:snd r:embed="rId5" name="drumroll.wav"/>
          </p:stSnd>
        </p:sndAc>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0" y="0"/>
            <a:ext cx="7780694" cy="6797629"/>
          </a:xfrm>
          <a:prstGeom prst="rect">
            <a:avLst/>
          </a:prstGeom>
        </p:spPr>
      </p:pic>
      <p:pic>
        <p:nvPicPr>
          <p:cNvPr id="3" name="Picture 2"/>
          <p:cNvPicPr>
            <a:picLocks noChangeAspect="1"/>
          </p:cNvPicPr>
          <p:nvPr/>
        </p:nvPicPr>
        <p:blipFill>
          <a:blip r:embed="rId4"/>
          <a:stretch>
            <a:fillRect/>
          </a:stretch>
        </p:blipFill>
        <p:spPr>
          <a:xfrm>
            <a:off x="6857999" y="0"/>
            <a:ext cx="5792971" cy="6797629"/>
          </a:xfrm>
          <a:prstGeom prst="rect">
            <a:avLst/>
          </a:prstGeom>
        </p:spPr>
      </p:pic>
    </p:spTree>
    <p:extLst>
      <p:ext uri="{BB962C8B-B14F-4D97-AF65-F5344CB8AC3E}">
        <p14:creationId xmlns:p14="http://schemas.microsoft.com/office/powerpoint/2010/main" val="193183943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500">
        <p15:prstTrans prst="origami"/>
        <p:sndAc>
          <p:stSnd>
            <p:snd r:embed="rId2" name="drumroll.wav"/>
          </p:stSnd>
        </p:sndAc>
      </p:transition>
    </mc:Choice>
    <mc:Fallback xmlns="">
      <p:transition spd="slow" advClick="0" advTm="30">
        <p:fade/>
        <p:sndAc>
          <p:stSnd>
            <p:snd r:embed="rId5" name="drumroll.wav"/>
          </p:stSnd>
        </p:sndAc>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45720" y="45720"/>
            <a:ext cx="12079223" cy="6743987"/>
          </a:xfrm>
          <a:prstGeom prst="rect">
            <a:avLst/>
          </a:prstGeom>
        </p:spPr>
      </p:pic>
    </p:spTree>
    <p:extLst>
      <p:ext uri="{BB962C8B-B14F-4D97-AF65-F5344CB8AC3E}">
        <p14:creationId xmlns:p14="http://schemas.microsoft.com/office/powerpoint/2010/main" val="139180391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500">
        <p15:prstTrans prst="origami"/>
        <p:sndAc>
          <p:stSnd>
            <p:snd r:embed="rId2" name="drumroll.wav"/>
          </p:stSnd>
        </p:sndAc>
      </p:transition>
    </mc:Choice>
    <mc:Fallback xmlns="">
      <p:transition spd="slow" advClick="0" advTm="30">
        <p:fade/>
        <p:sndAc>
          <p:stSnd>
            <p:snd r:embed="rId4" name="drumroll.wav"/>
          </p:stSnd>
        </p:sndAc>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8288" y="41620"/>
            <a:ext cx="12124943" cy="6770660"/>
          </a:xfrm>
          <a:prstGeom prst="rect">
            <a:avLst/>
          </a:prstGeom>
        </p:spPr>
      </p:pic>
    </p:spTree>
    <p:extLst>
      <p:ext uri="{BB962C8B-B14F-4D97-AF65-F5344CB8AC3E}">
        <p14:creationId xmlns:p14="http://schemas.microsoft.com/office/powerpoint/2010/main" val="420711763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500">
        <p15:prstTrans prst="origami"/>
        <p:sndAc>
          <p:stSnd>
            <p:snd r:embed="rId2" name="drumroll.wav"/>
          </p:stSnd>
        </p:sndAc>
      </p:transition>
    </mc:Choice>
    <mc:Fallback xmlns="">
      <p:transition spd="slow" advClick="0" advTm="30">
        <p:fade/>
        <p:sndAc>
          <p:stSnd>
            <p:snd r:embed="rId4" name="drumroll.wav"/>
          </p:stSnd>
        </p:sndAc>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36576" y="54864"/>
            <a:ext cx="12106656" cy="6748272"/>
          </a:xfrm>
          <a:prstGeom prst="rect">
            <a:avLst/>
          </a:prstGeom>
        </p:spPr>
      </p:pic>
    </p:spTree>
    <p:extLst>
      <p:ext uri="{BB962C8B-B14F-4D97-AF65-F5344CB8AC3E}">
        <p14:creationId xmlns:p14="http://schemas.microsoft.com/office/powerpoint/2010/main" val="154522623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500">
        <p15:prstTrans prst="origami"/>
        <p:sndAc>
          <p:stSnd>
            <p:snd r:embed="rId2" name="drumroll.wav"/>
          </p:stSnd>
        </p:sndAc>
      </p:transition>
    </mc:Choice>
    <mc:Fallback xmlns="">
      <p:transition spd="slow" advClick="0" advTm="30">
        <p:fade/>
        <p:sndAc>
          <p:stSnd>
            <p:snd r:embed="rId4" name="drumroll.wav"/>
          </p:stSnd>
        </p:sndAc>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srcRect l="41047" t="73814" r="42394"/>
          <a:stretch/>
        </p:blipFill>
        <p:spPr>
          <a:xfrm>
            <a:off x="7490210" y="799578"/>
            <a:ext cx="3317689" cy="3163678"/>
          </a:xfrm>
          <a:prstGeom prst="rect">
            <a:avLst/>
          </a:prstGeom>
          <a:ln w="38100">
            <a:solidFill>
              <a:srgbClr val="FF0000"/>
            </a:solidFill>
          </a:ln>
        </p:spPr>
      </p:pic>
      <p:sp>
        <p:nvSpPr>
          <p:cNvPr id="7" name="TextBox 6"/>
          <p:cNvSpPr txBox="1"/>
          <p:nvPr/>
        </p:nvSpPr>
        <p:spPr>
          <a:xfrm>
            <a:off x="6612555" y="4071485"/>
            <a:ext cx="5467631" cy="1107996"/>
          </a:xfrm>
          <a:prstGeom prst="rect">
            <a:avLst/>
          </a:prstGeom>
          <a:solidFill>
            <a:srgbClr val="00B050"/>
          </a:solidFill>
        </p:spPr>
        <p:txBody>
          <a:bodyPr wrap="square" rtlCol="0">
            <a:spAutoFit/>
          </a:bodyPr>
          <a:lstStyle/>
          <a:p>
            <a:pPr algn="ctr"/>
            <a:r>
              <a:rPr lang="en-US" sz="6600" b="1" dirty="0" smtClean="0">
                <a:solidFill>
                  <a:schemeClr val="accent1">
                    <a:lumMod val="75000"/>
                  </a:schemeClr>
                </a:solidFill>
                <a:latin typeface="Arial" panose="020B0604020202020204" pitchFamily="34" charset="0"/>
                <a:cs typeface="Arial" panose="020B0604020202020204" pitchFamily="34" charset="0"/>
              </a:rPr>
              <a:t>JAI HIND</a:t>
            </a:r>
            <a:endParaRPr lang="en-IN" b="1" dirty="0">
              <a:solidFill>
                <a:schemeClr val="accent1">
                  <a:lumMod val="75000"/>
                </a:schemeClr>
              </a:solidFill>
              <a:latin typeface="Arial" panose="020B0604020202020204" pitchFamily="34" charset="0"/>
              <a:cs typeface="Arial" panose="020B0604020202020204" pitchFamily="34" charset="0"/>
            </a:endParaRPr>
          </a:p>
        </p:txBody>
      </p:sp>
      <p:pic>
        <p:nvPicPr>
          <p:cNvPr id="8" name="Picture 7"/>
          <p:cNvPicPr>
            <a:picLocks noChangeAspect="1"/>
          </p:cNvPicPr>
          <p:nvPr/>
        </p:nvPicPr>
        <p:blipFill>
          <a:blip r:embed="rId4"/>
          <a:stretch>
            <a:fillRect/>
          </a:stretch>
        </p:blipFill>
        <p:spPr>
          <a:xfrm>
            <a:off x="59958" y="50008"/>
            <a:ext cx="6752322" cy="6753128"/>
          </a:xfrm>
          <a:prstGeom prst="rect">
            <a:avLst/>
          </a:prstGeom>
        </p:spPr>
      </p:pic>
    </p:spTree>
    <p:extLst>
      <p:ext uri="{BB962C8B-B14F-4D97-AF65-F5344CB8AC3E}">
        <p14:creationId xmlns:p14="http://schemas.microsoft.com/office/powerpoint/2010/main" val="379356585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500">
        <p15:prstTrans prst="origami"/>
        <p:sndAc>
          <p:stSnd>
            <p:snd r:embed="rId2" name="drumroll.wav"/>
          </p:stSnd>
        </p:sndAc>
      </p:transition>
    </mc:Choice>
    <mc:Fallback xmlns="">
      <p:transition spd="slow">
        <p:fade/>
        <p:sndAc>
          <p:stSnd>
            <p:snd r:embed="rId5" name="drumroll.wav"/>
          </p:stSnd>
        </p:sndAc>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58368" y="90473"/>
            <a:ext cx="11045952" cy="5816977"/>
          </a:xfrm>
          <a:prstGeom prst="rect">
            <a:avLst/>
          </a:prstGeom>
          <a:noFill/>
        </p:spPr>
        <p:txBody>
          <a:bodyPr wrap="square" rtlCol="0">
            <a:spAutoFit/>
          </a:bodyPr>
          <a:lstStyle/>
          <a:p>
            <a:pPr algn="ctr"/>
            <a:endParaRPr lang="en-IN" sz="2400" b="1" u="sng" dirty="0" smtClean="0">
              <a:latin typeface="Arial" panose="020B0604020202020204" pitchFamily="34" charset="0"/>
              <a:cs typeface="Arial" panose="020B0604020202020204" pitchFamily="34" charset="0"/>
            </a:endParaRPr>
          </a:p>
          <a:p>
            <a:r>
              <a:rPr lang="en-IN" sz="2400" dirty="0">
                <a:latin typeface="Arial" panose="020B0604020202020204" pitchFamily="34" charset="0"/>
                <a:cs typeface="Arial" panose="020B0604020202020204" pitchFamily="34" charset="0"/>
              </a:rPr>
              <a:t> </a:t>
            </a:r>
            <a:r>
              <a:rPr lang="en-IN" sz="2400" dirty="0" smtClean="0">
                <a:latin typeface="Arial" panose="020B0604020202020204" pitchFamily="34" charset="0"/>
                <a:cs typeface="Arial" panose="020B0604020202020204" pitchFamily="34" charset="0"/>
              </a:rPr>
              <a:t>      </a:t>
            </a:r>
            <a:r>
              <a:rPr lang="en-IN" sz="3600" b="1" u="sng" dirty="0" smtClean="0">
                <a:solidFill>
                  <a:srgbClr val="002060"/>
                </a:solidFill>
                <a:latin typeface="Arial" panose="020B0604020202020204" pitchFamily="34" charset="0"/>
                <a:cs typeface="Arial" panose="020B0604020202020204" pitchFamily="34" charset="0"/>
              </a:rPr>
              <a:t>SITUATIONAL OVERVIEW (BUSINESS NEED)</a:t>
            </a:r>
          </a:p>
          <a:p>
            <a:endParaRPr lang="en-US" sz="2400" dirty="0" smtClean="0">
              <a:latin typeface="Arial" panose="020B0604020202020204" pitchFamily="34" charset="0"/>
              <a:cs typeface="Arial" panose="020B0604020202020204" pitchFamily="34" charset="0"/>
            </a:endParaRPr>
          </a:p>
          <a:p>
            <a:endParaRPr lang="en-US" sz="2400" dirty="0">
              <a:latin typeface="Arial" panose="020B0604020202020204" pitchFamily="34" charset="0"/>
              <a:cs typeface="Arial" panose="020B0604020202020204" pitchFamily="34" charset="0"/>
            </a:endParaRPr>
          </a:p>
          <a:p>
            <a:endParaRPr lang="en-IN" sz="2400" dirty="0">
              <a:latin typeface="Arial" panose="020B0604020202020204" pitchFamily="34" charset="0"/>
              <a:cs typeface="Arial" panose="020B0604020202020204" pitchFamily="34" charset="0"/>
            </a:endParaRPr>
          </a:p>
          <a:p>
            <a:pPr algn="just"/>
            <a:r>
              <a:rPr lang="en-US" sz="2400" b="1" dirty="0" smtClean="0">
                <a:solidFill>
                  <a:srgbClr val="FF0000"/>
                </a:solidFill>
                <a:latin typeface="Arial" panose="020B0604020202020204" pitchFamily="34" charset="0"/>
                <a:cs typeface="Arial" panose="020B0604020202020204" pitchFamily="34" charset="0"/>
              </a:rPr>
              <a:t>MACHINE LEARNING ENGINEER AND A COMPANY CALLED ROSSMANN PHARMACEUTICALS HAS GIVEN YOU A PROJECT ON SALES </a:t>
            </a:r>
            <a:r>
              <a:rPr lang="en-US" sz="2400" b="1" dirty="0" smtClean="0">
                <a:solidFill>
                  <a:schemeClr val="tx2">
                    <a:lumMod val="75000"/>
                  </a:schemeClr>
                </a:solidFill>
                <a:latin typeface="Arial" panose="020B0604020202020204" pitchFamily="34" charset="0"/>
                <a:cs typeface="Arial" panose="020B0604020202020204" pitchFamily="34" charset="0"/>
              </a:rPr>
              <a:t>FORECASTING. THE FINANCE TEAM WANTS TO FORECAST SALES IN ALL THEIR STORES ACROSS SEVERAL CITIES SIX WEEKS AHEAD OF </a:t>
            </a:r>
            <a:r>
              <a:rPr lang="en-US" sz="2400" b="1" dirty="0" smtClean="0">
                <a:solidFill>
                  <a:schemeClr val="bg1"/>
                </a:solidFill>
                <a:latin typeface="Arial" panose="020B0604020202020204" pitchFamily="34" charset="0"/>
                <a:cs typeface="Arial" panose="020B0604020202020204" pitchFamily="34" charset="0"/>
              </a:rPr>
              <a:t>TIME. MANAGERS IN INDIVIDUAL STORES RELY ON THEIR YEARS OF EXPERIENCE AS WELL AS THEIR PERSONAL JUDGEMENT TO </a:t>
            </a:r>
            <a:r>
              <a:rPr lang="en-US" sz="2400" b="1" dirty="0" smtClean="0">
                <a:solidFill>
                  <a:srgbClr val="FF0000"/>
                </a:solidFill>
                <a:latin typeface="Arial" panose="020B0604020202020204" pitchFamily="34" charset="0"/>
                <a:cs typeface="Arial" panose="020B0604020202020204" pitchFamily="34" charset="0"/>
              </a:rPr>
              <a:t>FORECAST SALES. THE DATA TEAM IDENTIFIED FACTORS SUCH AS PROMOTIONS, COMPETITION, SCHOOL AND STATE HOLIDAYS, </a:t>
            </a:r>
            <a:r>
              <a:rPr lang="en-US" sz="2400" b="1" dirty="0" smtClean="0">
                <a:solidFill>
                  <a:schemeClr val="tx2">
                    <a:lumMod val="75000"/>
                  </a:schemeClr>
                </a:solidFill>
                <a:latin typeface="Arial" panose="020B0604020202020204" pitchFamily="34" charset="0"/>
                <a:cs typeface="Arial" panose="020B0604020202020204" pitchFamily="34" charset="0"/>
              </a:rPr>
              <a:t>SEASONALITY, AND LOCALITY AS NECESSARY FOR PREDICTING SALES ACROSS THE VARIOUS STORES</a:t>
            </a:r>
            <a:endParaRPr lang="en-IN" sz="2400" b="1" dirty="0">
              <a:solidFill>
                <a:schemeClr val="tx2">
                  <a:lumMod val="7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3870314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500">
        <p15:prstTrans prst="origami"/>
        <p:sndAc>
          <p:stSnd>
            <p:snd r:embed="rId2" name="drumroll.wav"/>
          </p:stSnd>
        </p:sndAc>
      </p:transition>
    </mc:Choice>
    <mc:Fallback xmlns="">
      <p:transition spd="slow" advClick="0" advTm="30">
        <p:fade/>
        <p:sndAc>
          <p:stSnd>
            <p:snd r:embed="rId4" name="drumroll.wav"/>
          </p:stSnd>
        </p:sndAc>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0827" y="372533"/>
            <a:ext cx="9893471" cy="715604"/>
          </a:xfrm>
        </p:spPr>
        <p:txBody>
          <a:bodyPr anchor="t">
            <a:normAutofit/>
          </a:bodyPr>
          <a:lstStyle/>
          <a:p>
            <a:pPr algn="ctr"/>
            <a:r>
              <a:rPr lang="en-IN" dirty="0" smtClean="0"/>
              <a:t>        </a:t>
            </a:r>
            <a:r>
              <a:rPr lang="en-IN" dirty="0" smtClean="0">
                <a:solidFill>
                  <a:srgbClr val="002060"/>
                </a:solidFill>
              </a:rPr>
              <a:t> </a:t>
            </a:r>
            <a:r>
              <a:rPr lang="en-IN" b="1" u="sng" dirty="0" smtClean="0">
                <a:solidFill>
                  <a:srgbClr val="002060"/>
                </a:solidFill>
                <a:latin typeface="Arial" panose="020B0604020202020204" pitchFamily="34" charset="0"/>
                <a:cs typeface="Arial" panose="020B0604020202020204" pitchFamily="34" charset="0"/>
              </a:rPr>
              <a:t>EXPLORATORY </a:t>
            </a:r>
            <a:r>
              <a:rPr lang="en-IN" b="1" u="sng" dirty="0">
                <a:solidFill>
                  <a:srgbClr val="002060"/>
                </a:solidFill>
                <a:latin typeface="Arial" panose="020B0604020202020204" pitchFamily="34" charset="0"/>
                <a:cs typeface="Arial" panose="020B0604020202020204" pitchFamily="34" charset="0"/>
              </a:rPr>
              <a:t>DATA ANALYSIS (EDA)</a:t>
            </a:r>
          </a:p>
        </p:txBody>
      </p:sp>
      <p:sp>
        <p:nvSpPr>
          <p:cNvPr id="4" name="TextBox 3"/>
          <p:cNvSpPr txBox="1"/>
          <p:nvPr/>
        </p:nvSpPr>
        <p:spPr>
          <a:xfrm>
            <a:off x="1135781" y="2066544"/>
            <a:ext cx="9544411" cy="3908762"/>
          </a:xfrm>
          <a:prstGeom prst="rect">
            <a:avLst/>
          </a:prstGeom>
          <a:noFill/>
        </p:spPr>
        <p:txBody>
          <a:bodyPr wrap="square" rtlCol="0">
            <a:spAutoFit/>
          </a:bodyPr>
          <a:lstStyle/>
          <a:p>
            <a:r>
              <a:rPr lang="en-US" sz="3200" b="1" dirty="0" smtClean="0">
                <a:solidFill>
                  <a:srgbClr val="C00000"/>
                </a:solidFill>
                <a:latin typeface="Arial" panose="020B0604020202020204" pitchFamily="34" charset="0"/>
                <a:cs typeface="Arial" panose="020B0604020202020204" pitchFamily="34" charset="0"/>
              </a:rPr>
              <a:t>CONTENTS</a:t>
            </a:r>
          </a:p>
          <a:p>
            <a:endParaRPr lang="en-US" sz="2800" b="1" dirty="0" smtClean="0">
              <a:solidFill>
                <a:schemeClr val="accent6">
                  <a:lumMod val="50000"/>
                </a:schemeClr>
              </a:solidFill>
              <a:latin typeface="Arial" panose="020B0604020202020204" pitchFamily="34" charset="0"/>
              <a:cs typeface="Arial" panose="020B0604020202020204" pitchFamily="34" charset="0"/>
            </a:endParaRPr>
          </a:p>
          <a:p>
            <a:endParaRPr lang="en-US" sz="2000" dirty="0" smtClean="0">
              <a:solidFill>
                <a:schemeClr val="accent1">
                  <a:lumMod val="75000"/>
                </a:schemeClr>
              </a:solidFill>
              <a:latin typeface="Arial" panose="020B0604020202020204" pitchFamily="34" charset="0"/>
              <a:cs typeface="Arial" panose="020B0604020202020204" pitchFamily="34" charset="0"/>
            </a:endParaRPr>
          </a:p>
          <a:p>
            <a:pPr marL="1200150" lvl="2" indent="-285750">
              <a:buFont typeface="Wingdings" panose="05000000000000000000" pitchFamily="2" charset="2"/>
              <a:buChar char="v"/>
            </a:pPr>
            <a:r>
              <a:rPr lang="en-IN" b="1" dirty="0" smtClean="0">
                <a:solidFill>
                  <a:schemeClr val="accent1">
                    <a:lumMod val="75000"/>
                  </a:schemeClr>
                </a:solidFill>
                <a:latin typeface="Arial" panose="020B0604020202020204" pitchFamily="34" charset="0"/>
                <a:cs typeface="Arial" panose="020B0604020202020204" pitchFamily="34" charset="0"/>
              </a:rPr>
              <a:t>  </a:t>
            </a:r>
            <a:r>
              <a:rPr lang="en-IN" sz="2400" b="1" dirty="0" smtClean="0">
                <a:solidFill>
                  <a:schemeClr val="accent1">
                    <a:lumMod val="75000"/>
                  </a:schemeClr>
                </a:solidFill>
                <a:latin typeface="Arial" panose="020B0604020202020204" pitchFamily="34" charset="0"/>
                <a:cs typeface="Arial" panose="020B0604020202020204" pitchFamily="34" charset="0"/>
              </a:rPr>
              <a:t>STEPS </a:t>
            </a:r>
            <a:r>
              <a:rPr lang="en-IN" sz="2400" b="1" dirty="0">
                <a:solidFill>
                  <a:schemeClr val="accent1">
                    <a:lumMod val="75000"/>
                  </a:schemeClr>
                </a:solidFill>
                <a:latin typeface="Arial" panose="020B0604020202020204" pitchFamily="34" charset="0"/>
                <a:cs typeface="Arial" panose="020B0604020202020204" pitchFamily="34" charset="0"/>
              </a:rPr>
              <a:t>IN EXPLORATORY DATA ANALYSIS (EDA)</a:t>
            </a:r>
          </a:p>
          <a:p>
            <a:r>
              <a:rPr lang="en-IN" sz="2400" b="1" dirty="0">
                <a:solidFill>
                  <a:srgbClr val="7030A0"/>
                </a:solidFill>
                <a:latin typeface="Arial" panose="020B0604020202020204" pitchFamily="34" charset="0"/>
                <a:cs typeface="Arial" panose="020B0604020202020204" pitchFamily="34" charset="0"/>
              </a:rPr>
              <a:t> </a:t>
            </a:r>
          </a:p>
          <a:p>
            <a:pPr marL="1200150" lvl="2" indent="-285750">
              <a:lnSpc>
                <a:spcPct val="200000"/>
              </a:lnSpc>
              <a:buFont typeface="Wingdings" panose="05000000000000000000" pitchFamily="2" charset="2"/>
              <a:buChar char="v"/>
            </a:pPr>
            <a:r>
              <a:rPr lang="en-US" sz="2400" b="1" dirty="0" smtClean="0">
                <a:solidFill>
                  <a:schemeClr val="accent6">
                    <a:lumMod val="50000"/>
                  </a:schemeClr>
                </a:solidFill>
                <a:latin typeface="Arial" panose="020B0604020202020204" pitchFamily="34" charset="0"/>
                <a:cs typeface="Arial" panose="020B0604020202020204" pitchFamily="34" charset="0"/>
              </a:rPr>
              <a:t>  SOFTWARE REQUIREMENTS</a:t>
            </a:r>
          </a:p>
          <a:p>
            <a:pPr marL="1200150" lvl="2" indent="-285750">
              <a:lnSpc>
                <a:spcPct val="200000"/>
              </a:lnSpc>
              <a:buFont typeface="Wingdings" panose="05000000000000000000" pitchFamily="2" charset="2"/>
              <a:buChar char="v"/>
            </a:pPr>
            <a:r>
              <a:rPr lang="en-US" sz="2400" b="1" dirty="0" smtClean="0">
                <a:solidFill>
                  <a:srgbClr val="C00000"/>
                </a:solidFill>
                <a:latin typeface="Arial" panose="020B0604020202020204" pitchFamily="34" charset="0"/>
                <a:cs typeface="Arial" panose="020B0604020202020204" pitchFamily="34" charset="0"/>
              </a:rPr>
              <a:t>   FLOW CHART OF </a:t>
            </a:r>
            <a:r>
              <a:rPr lang="en-IN" sz="2400" b="1" dirty="0">
                <a:solidFill>
                  <a:srgbClr val="C00000"/>
                </a:solidFill>
                <a:latin typeface="Arial" panose="020B0604020202020204" pitchFamily="34" charset="0"/>
                <a:cs typeface="Arial" panose="020B0604020202020204" pitchFamily="34" charset="0"/>
              </a:rPr>
              <a:t>EXPLORATORY DATA ANALYSIS </a:t>
            </a:r>
            <a:r>
              <a:rPr lang="en-US" sz="2400" b="1" dirty="0" smtClean="0">
                <a:solidFill>
                  <a:srgbClr val="C00000"/>
                </a:solidFill>
                <a:latin typeface="Arial" panose="020B0604020202020204" pitchFamily="34" charset="0"/>
                <a:cs typeface="Arial" panose="020B0604020202020204" pitchFamily="34" charset="0"/>
              </a:rPr>
              <a:t>.</a:t>
            </a:r>
          </a:p>
          <a:p>
            <a:endParaRPr lang="en-US" sz="2400" dirty="0"/>
          </a:p>
        </p:txBody>
      </p:sp>
    </p:spTree>
    <p:extLst>
      <p:ext uri="{BB962C8B-B14F-4D97-AF65-F5344CB8AC3E}">
        <p14:creationId xmlns:p14="http://schemas.microsoft.com/office/powerpoint/2010/main" val="144766558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500">
        <p15:prstTrans prst="origami"/>
        <p:sndAc>
          <p:stSnd>
            <p:snd r:embed="rId2" name="drumroll.wav"/>
          </p:stSnd>
        </p:sndAc>
      </p:transition>
    </mc:Choice>
    <mc:Fallback xmlns="">
      <p:transition spd="slow" advClick="0" advTm="30">
        <p:fade/>
        <p:sndAc>
          <p:stSnd>
            <p:snd r:embed="rId3" name="drumroll.wav"/>
          </p:stSnd>
        </p:sndAc>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58368" y="90473"/>
            <a:ext cx="11045952" cy="6463308"/>
          </a:xfrm>
          <a:prstGeom prst="rect">
            <a:avLst/>
          </a:prstGeom>
          <a:noFill/>
        </p:spPr>
        <p:txBody>
          <a:bodyPr wrap="square" rtlCol="0">
            <a:spAutoFit/>
          </a:bodyPr>
          <a:lstStyle/>
          <a:p>
            <a:pPr algn="ctr"/>
            <a:endParaRPr lang="en-IN" sz="1600" b="1" u="sng" dirty="0" smtClean="0"/>
          </a:p>
          <a:p>
            <a:pPr algn="just"/>
            <a:r>
              <a:rPr lang="en-IN" sz="2400" dirty="0"/>
              <a:t>	</a:t>
            </a:r>
            <a:r>
              <a:rPr lang="en-IN" sz="2400" dirty="0" smtClean="0"/>
              <a:t>	</a:t>
            </a:r>
            <a:r>
              <a:rPr lang="en-IN" sz="2400" dirty="0"/>
              <a:t> </a:t>
            </a:r>
            <a:r>
              <a:rPr lang="en-IN" sz="2400" dirty="0" smtClean="0"/>
              <a:t> </a:t>
            </a:r>
            <a:r>
              <a:rPr lang="en-IN" sz="3600" b="1" u="sng" dirty="0" smtClean="0">
                <a:solidFill>
                  <a:srgbClr val="002060"/>
                </a:solidFill>
                <a:latin typeface="Arial" panose="020B0604020202020204" pitchFamily="34" charset="0"/>
                <a:cs typeface="Arial" panose="020B0604020202020204" pitchFamily="34" charset="0"/>
              </a:rPr>
              <a:t>EXPLORATORY </a:t>
            </a:r>
            <a:r>
              <a:rPr lang="en-IN" sz="3600" b="1" u="sng" dirty="0">
                <a:solidFill>
                  <a:srgbClr val="002060"/>
                </a:solidFill>
                <a:latin typeface="Arial" panose="020B0604020202020204" pitchFamily="34" charset="0"/>
                <a:cs typeface="Arial" panose="020B0604020202020204" pitchFamily="34" charset="0"/>
              </a:rPr>
              <a:t>DATA ANALYSIS</a:t>
            </a:r>
            <a:endParaRPr lang="en-IN" sz="3600" u="sng" dirty="0">
              <a:solidFill>
                <a:srgbClr val="002060"/>
              </a:solidFill>
              <a:latin typeface="Arial" panose="020B0604020202020204" pitchFamily="34" charset="0"/>
              <a:cs typeface="Arial" panose="020B0604020202020204" pitchFamily="34" charset="0"/>
            </a:endParaRPr>
          </a:p>
          <a:p>
            <a:pPr algn="just"/>
            <a:endParaRPr lang="en-IN" sz="2400" dirty="0" smtClean="0">
              <a:latin typeface="Arial" panose="020B0604020202020204" pitchFamily="34" charset="0"/>
              <a:cs typeface="Arial" panose="020B0604020202020204" pitchFamily="34" charset="0"/>
            </a:endParaRPr>
          </a:p>
          <a:p>
            <a:pPr algn="just"/>
            <a:r>
              <a:rPr lang="en-IN" sz="2400" dirty="0" smtClean="0">
                <a:solidFill>
                  <a:srgbClr val="FF0000"/>
                </a:solidFill>
                <a:latin typeface="Arial" panose="020B0604020202020204" pitchFamily="34" charset="0"/>
                <a:cs typeface="Arial" panose="020B0604020202020204" pitchFamily="34" charset="0"/>
              </a:rPr>
              <a:t>EXPLORATORY </a:t>
            </a:r>
            <a:r>
              <a:rPr lang="en-IN" sz="2400" dirty="0">
                <a:solidFill>
                  <a:srgbClr val="FF0000"/>
                </a:solidFill>
                <a:latin typeface="Arial" panose="020B0604020202020204" pitchFamily="34" charset="0"/>
                <a:cs typeface="Arial" panose="020B0604020202020204" pitchFamily="34" charset="0"/>
              </a:rPr>
              <a:t>DATA ANALYSIS (EDA) IS A CRUCIAL INITIAL STEP IN ANY DATA ANALYSIS PROJECT. IT INVOLVES EXAMINING AND </a:t>
            </a:r>
            <a:r>
              <a:rPr lang="en-IN" sz="2400" dirty="0">
                <a:latin typeface="Arial" panose="020B0604020202020204" pitchFamily="34" charset="0"/>
                <a:cs typeface="Arial" panose="020B0604020202020204" pitchFamily="34" charset="0"/>
              </a:rPr>
              <a:t>UNDERSTANDING THE CHARACTERISTICS, PATTERNS, AND RELATIONSHIPS PRESENT IN A DATASET. EDA ALLOWS DATA SCIENTISTS </a:t>
            </a:r>
            <a:r>
              <a:rPr lang="en-IN" sz="2400" dirty="0">
                <a:solidFill>
                  <a:srgbClr val="FFFF00"/>
                </a:solidFill>
                <a:latin typeface="Arial" panose="020B0604020202020204" pitchFamily="34" charset="0"/>
                <a:cs typeface="Arial" panose="020B0604020202020204" pitchFamily="34" charset="0"/>
              </a:rPr>
              <a:t>AND ANALYSTS TO GAIN INSIGHTS INTO THE DATA, IDENTIFY POTENTIAL PROBLEMS OR ANOMALIES, AND FORMULATE HYPOTHESES FOR FURTHER INVESTIGATION</a:t>
            </a:r>
            <a:r>
              <a:rPr lang="en-IN" sz="2400" dirty="0" smtClean="0">
                <a:solidFill>
                  <a:srgbClr val="FFFF00"/>
                </a:solidFill>
                <a:latin typeface="Arial" panose="020B0604020202020204" pitchFamily="34" charset="0"/>
                <a:cs typeface="Arial" panose="020B0604020202020204" pitchFamily="34" charset="0"/>
              </a:rPr>
              <a:t>.</a:t>
            </a:r>
          </a:p>
          <a:p>
            <a:pPr algn="just"/>
            <a:endParaRPr lang="en-IN" sz="2400" dirty="0" smtClean="0">
              <a:solidFill>
                <a:srgbClr val="FF0000"/>
              </a:solidFill>
              <a:latin typeface="Arial" panose="020B0604020202020204" pitchFamily="34" charset="0"/>
              <a:cs typeface="Arial" panose="020B0604020202020204" pitchFamily="34" charset="0"/>
            </a:endParaRPr>
          </a:p>
          <a:p>
            <a:pPr algn="just"/>
            <a:r>
              <a:rPr lang="en-IN" sz="2400" b="1" u="sng" dirty="0" smtClean="0">
                <a:solidFill>
                  <a:srgbClr val="FF0000"/>
                </a:solidFill>
                <a:latin typeface="Arial" panose="020B0604020202020204" pitchFamily="34" charset="0"/>
                <a:cs typeface="Arial" panose="020B0604020202020204" pitchFamily="34" charset="0"/>
              </a:rPr>
              <a:t>UNDERSTAND </a:t>
            </a:r>
            <a:r>
              <a:rPr lang="en-IN" sz="2400" b="1" u="sng" dirty="0">
                <a:solidFill>
                  <a:srgbClr val="FF0000"/>
                </a:solidFill>
                <a:latin typeface="Arial" panose="020B0604020202020204" pitchFamily="34" charset="0"/>
                <a:cs typeface="Arial" panose="020B0604020202020204" pitchFamily="34" charset="0"/>
              </a:rPr>
              <a:t>THE DATA</a:t>
            </a:r>
            <a:r>
              <a:rPr lang="en-IN" sz="2400" dirty="0">
                <a:solidFill>
                  <a:srgbClr val="FF0000"/>
                </a:solidFill>
                <a:latin typeface="Arial" panose="020B0604020202020204" pitchFamily="34" charset="0"/>
                <a:cs typeface="Arial" panose="020B0604020202020204" pitchFamily="34" charset="0"/>
              </a:rPr>
              <a:t>: GET A COMPREHENSIVE UNDERSTANDING </a:t>
            </a:r>
            <a:r>
              <a:rPr lang="en-IN" sz="2400" dirty="0">
                <a:latin typeface="Arial" panose="020B0604020202020204" pitchFamily="34" charset="0"/>
                <a:cs typeface="Arial" panose="020B0604020202020204" pitchFamily="34" charset="0"/>
              </a:rPr>
              <a:t>OF THE DATASET, INCLUDING ITS STRUCTURE, VARIABLES, AND THEIR TYPES. THIS INVOLVES EXPLORING THE DIMENSIONS OF THE DATASET </a:t>
            </a:r>
            <a:r>
              <a:rPr lang="en-IN" sz="2400" dirty="0">
                <a:solidFill>
                  <a:srgbClr val="FFFF00"/>
                </a:solidFill>
                <a:latin typeface="Arial" panose="020B0604020202020204" pitchFamily="34" charset="0"/>
                <a:cs typeface="Arial" panose="020B0604020202020204" pitchFamily="34" charset="0"/>
              </a:rPr>
              <a:t>(NUMBER OF ROWS AND COLUMNS), DATA TYPES (NUMERIC, CATEGORICAL, ETC.), AND ANY MISSING OR NULL VALUES.</a:t>
            </a:r>
          </a:p>
          <a:p>
            <a:pPr algn="just"/>
            <a:endParaRPr lang="en-IN" sz="2400" dirty="0">
              <a:solidFill>
                <a:srgbClr val="FFFF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8901784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500">
        <p15:prstTrans prst="origami"/>
        <p:sndAc>
          <p:stSnd>
            <p:snd r:embed="rId2" name="drumroll.wav"/>
          </p:stSnd>
        </p:sndAc>
      </p:transition>
    </mc:Choice>
    <mc:Fallback xmlns="">
      <p:transition spd="slow" advClick="0" advTm="30">
        <p:fade/>
        <p:sndAc>
          <p:stSnd>
            <p:snd r:embed="rId4" name="drumroll.wav"/>
          </p:stSnd>
        </p:sndAc>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58368" y="90473"/>
            <a:ext cx="11045952" cy="5755422"/>
          </a:xfrm>
          <a:prstGeom prst="rect">
            <a:avLst/>
          </a:prstGeom>
          <a:noFill/>
        </p:spPr>
        <p:txBody>
          <a:bodyPr wrap="square" rtlCol="0">
            <a:spAutoFit/>
          </a:bodyPr>
          <a:lstStyle/>
          <a:p>
            <a:r>
              <a:rPr lang="en-IN" sz="2400" dirty="0"/>
              <a:t>	</a:t>
            </a:r>
            <a:r>
              <a:rPr lang="en-IN" sz="2400" dirty="0" smtClean="0"/>
              <a:t>	</a:t>
            </a:r>
            <a:r>
              <a:rPr lang="en-IN" sz="2400" dirty="0">
                <a:latin typeface="Arial" panose="020B0604020202020204" pitchFamily="34" charset="0"/>
                <a:cs typeface="Arial" panose="020B0604020202020204" pitchFamily="34" charset="0"/>
              </a:rPr>
              <a:t> </a:t>
            </a:r>
            <a:r>
              <a:rPr lang="en-IN" sz="2400" dirty="0" smtClean="0">
                <a:latin typeface="Arial" panose="020B0604020202020204" pitchFamily="34" charset="0"/>
                <a:cs typeface="Arial" panose="020B0604020202020204" pitchFamily="34" charset="0"/>
              </a:rPr>
              <a:t> </a:t>
            </a:r>
            <a:r>
              <a:rPr lang="en-IN" sz="3600" b="1" u="sng" dirty="0" smtClean="0">
                <a:solidFill>
                  <a:srgbClr val="002060"/>
                </a:solidFill>
                <a:latin typeface="Arial" panose="020B0604020202020204" pitchFamily="34" charset="0"/>
                <a:cs typeface="Arial" panose="020B0604020202020204" pitchFamily="34" charset="0"/>
              </a:rPr>
              <a:t>EXPLORATORY </a:t>
            </a:r>
            <a:r>
              <a:rPr lang="en-IN" sz="3600" b="1" u="sng" dirty="0">
                <a:solidFill>
                  <a:srgbClr val="002060"/>
                </a:solidFill>
                <a:latin typeface="Arial" panose="020B0604020202020204" pitchFamily="34" charset="0"/>
                <a:cs typeface="Arial" panose="020B0604020202020204" pitchFamily="34" charset="0"/>
              </a:rPr>
              <a:t>DATA </a:t>
            </a:r>
            <a:r>
              <a:rPr lang="en-IN" sz="3600" b="1" u="sng" dirty="0" smtClean="0">
                <a:solidFill>
                  <a:srgbClr val="002060"/>
                </a:solidFill>
                <a:latin typeface="Arial" panose="020B0604020202020204" pitchFamily="34" charset="0"/>
                <a:cs typeface="Arial" panose="020B0604020202020204" pitchFamily="34" charset="0"/>
              </a:rPr>
              <a:t>ANALYSIS</a:t>
            </a:r>
          </a:p>
          <a:p>
            <a:endParaRPr lang="en-IN" sz="3600" b="1" dirty="0" smtClean="0">
              <a:latin typeface="Arial" panose="020B0604020202020204" pitchFamily="34" charset="0"/>
              <a:cs typeface="Arial" panose="020B0604020202020204" pitchFamily="34" charset="0"/>
            </a:endParaRPr>
          </a:p>
          <a:p>
            <a:pPr algn="just"/>
            <a:r>
              <a:rPr lang="en-IN" sz="2400" b="1" u="sng" dirty="0">
                <a:solidFill>
                  <a:srgbClr val="FF0000"/>
                </a:solidFill>
                <a:latin typeface="Arial" panose="020B0604020202020204" pitchFamily="34" charset="0"/>
                <a:cs typeface="Arial" panose="020B0604020202020204" pitchFamily="34" charset="0"/>
              </a:rPr>
              <a:t>DETECT PATTERNS AND RELATIONSHIPS</a:t>
            </a:r>
            <a:r>
              <a:rPr lang="en-IN" sz="2400" dirty="0">
                <a:solidFill>
                  <a:srgbClr val="FF0000"/>
                </a:solidFill>
                <a:latin typeface="Arial" panose="020B0604020202020204" pitchFamily="34" charset="0"/>
                <a:cs typeface="Arial" panose="020B0604020202020204" pitchFamily="34" charset="0"/>
              </a:rPr>
              <a:t>: </a:t>
            </a:r>
            <a:r>
              <a:rPr lang="en-IN" sz="2200" dirty="0">
                <a:solidFill>
                  <a:srgbClr val="FF0000"/>
                </a:solidFill>
                <a:latin typeface="Arial" panose="020B0604020202020204" pitchFamily="34" charset="0"/>
                <a:cs typeface="Arial" panose="020B0604020202020204" pitchFamily="34" charset="0"/>
              </a:rPr>
              <a:t>IDENTIFY PATTERNS, TRENDS, AND RELATIONSHIPS BETWEEN VARIABLES IN THE DATASET. THIS INCLUDES </a:t>
            </a:r>
            <a:r>
              <a:rPr lang="en-IN" sz="2200" dirty="0">
                <a:latin typeface="Arial" panose="020B0604020202020204" pitchFamily="34" charset="0"/>
                <a:cs typeface="Arial" panose="020B0604020202020204" pitchFamily="34" charset="0"/>
              </a:rPr>
              <a:t>EXAMINING DISTRIBUTIONS, CORRELATIONS, AND DEPENDENCIES AMONG DIFFERENT FEATURES</a:t>
            </a:r>
          </a:p>
          <a:p>
            <a:pPr algn="just"/>
            <a:endParaRPr lang="en-IN" sz="2400" dirty="0" smtClean="0">
              <a:latin typeface="Arial" panose="020B0604020202020204" pitchFamily="34" charset="0"/>
              <a:cs typeface="Arial" panose="020B0604020202020204" pitchFamily="34" charset="0"/>
            </a:endParaRPr>
          </a:p>
          <a:p>
            <a:pPr algn="just"/>
            <a:r>
              <a:rPr lang="en-IN" sz="2400" b="1" u="sng" dirty="0" smtClean="0">
                <a:solidFill>
                  <a:srgbClr val="FFFF00"/>
                </a:solidFill>
                <a:latin typeface="Arial" panose="020B0604020202020204" pitchFamily="34" charset="0"/>
                <a:cs typeface="Arial" panose="020B0604020202020204" pitchFamily="34" charset="0"/>
              </a:rPr>
              <a:t>UNCOVER </a:t>
            </a:r>
            <a:r>
              <a:rPr lang="en-IN" sz="2400" b="1" u="sng" dirty="0">
                <a:solidFill>
                  <a:srgbClr val="FFFF00"/>
                </a:solidFill>
                <a:latin typeface="Arial" panose="020B0604020202020204" pitchFamily="34" charset="0"/>
                <a:cs typeface="Arial" panose="020B0604020202020204" pitchFamily="34" charset="0"/>
              </a:rPr>
              <a:t>ANOMALIES AND OUTLIERS</a:t>
            </a:r>
            <a:r>
              <a:rPr lang="en-IN" sz="2400" dirty="0">
                <a:solidFill>
                  <a:srgbClr val="FFFF00"/>
                </a:solidFill>
                <a:latin typeface="Arial" panose="020B0604020202020204" pitchFamily="34" charset="0"/>
                <a:cs typeface="Arial" panose="020B0604020202020204" pitchFamily="34" charset="0"/>
              </a:rPr>
              <a:t>: </a:t>
            </a:r>
            <a:r>
              <a:rPr lang="en-IN" sz="2200" dirty="0">
                <a:solidFill>
                  <a:srgbClr val="FFFF00"/>
                </a:solidFill>
                <a:latin typeface="Arial" panose="020B0604020202020204" pitchFamily="34" charset="0"/>
                <a:cs typeface="Arial" panose="020B0604020202020204" pitchFamily="34" charset="0"/>
              </a:rPr>
              <a:t>DETECT ANY OUTLIERS OR ANOMALIES THAT MAY INDICATE ERRORS IN DATA COLLECTION OR </a:t>
            </a:r>
            <a:r>
              <a:rPr lang="en-IN" sz="2200" dirty="0">
                <a:solidFill>
                  <a:srgbClr val="FF0000"/>
                </a:solidFill>
                <a:latin typeface="Arial" panose="020B0604020202020204" pitchFamily="34" charset="0"/>
                <a:cs typeface="Arial" panose="020B0604020202020204" pitchFamily="34" charset="0"/>
              </a:rPr>
              <a:t>PROCESSING. THESE OUTLIERS COULD BE LEGITIMATE DATA POINTS WITH UNUSUAL CHARACTERISTICS OR ERRORS THAT NEED TO BE ADDRESSED</a:t>
            </a:r>
            <a:r>
              <a:rPr lang="en-IN" sz="2200" dirty="0" smtClean="0">
                <a:solidFill>
                  <a:srgbClr val="FF0000"/>
                </a:solidFill>
                <a:latin typeface="Arial" panose="020B0604020202020204" pitchFamily="34" charset="0"/>
                <a:cs typeface="Arial" panose="020B0604020202020204" pitchFamily="34" charset="0"/>
              </a:rPr>
              <a:t>.</a:t>
            </a:r>
          </a:p>
          <a:p>
            <a:pPr algn="just"/>
            <a:endParaRPr lang="en-IN" sz="2400" dirty="0">
              <a:latin typeface="Arial" panose="020B0604020202020204" pitchFamily="34" charset="0"/>
              <a:cs typeface="Arial" panose="020B0604020202020204" pitchFamily="34" charset="0"/>
            </a:endParaRPr>
          </a:p>
          <a:p>
            <a:pPr algn="just"/>
            <a:r>
              <a:rPr lang="en-IN" sz="2400" b="1" u="sng" dirty="0" smtClean="0">
                <a:latin typeface="Arial" panose="020B0604020202020204" pitchFamily="34" charset="0"/>
                <a:cs typeface="Arial" panose="020B0604020202020204" pitchFamily="34" charset="0"/>
              </a:rPr>
              <a:t>FORMULATE </a:t>
            </a:r>
            <a:r>
              <a:rPr lang="en-IN" sz="2400" b="1" u="sng" dirty="0">
                <a:latin typeface="Arial" panose="020B0604020202020204" pitchFamily="34" charset="0"/>
                <a:cs typeface="Arial" panose="020B0604020202020204" pitchFamily="34" charset="0"/>
              </a:rPr>
              <a:t>HYPOTHESES</a:t>
            </a:r>
            <a:r>
              <a:rPr lang="en-IN" sz="2400" dirty="0">
                <a:latin typeface="Arial" panose="020B0604020202020204" pitchFamily="34" charset="0"/>
                <a:cs typeface="Arial" panose="020B0604020202020204" pitchFamily="34" charset="0"/>
              </a:rPr>
              <a:t>: </a:t>
            </a:r>
            <a:r>
              <a:rPr lang="en-IN" sz="2200" dirty="0">
                <a:latin typeface="Arial" panose="020B0604020202020204" pitchFamily="34" charset="0"/>
                <a:cs typeface="Arial" panose="020B0604020202020204" pitchFamily="34" charset="0"/>
              </a:rPr>
              <a:t>BASED ON THE INSIGHTS GAINED FROM EDA, GENERATE HYPOTHESES OR RESEARCH QUESTIONS TO EXPLORE FURTHER </a:t>
            </a:r>
            <a:r>
              <a:rPr lang="en-IN" sz="2200" dirty="0">
                <a:solidFill>
                  <a:srgbClr val="FFFF00"/>
                </a:solidFill>
                <a:latin typeface="Arial" panose="020B0604020202020204" pitchFamily="34" charset="0"/>
                <a:cs typeface="Arial" panose="020B0604020202020204" pitchFamily="34" charset="0"/>
              </a:rPr>
              <a:t>THROUGH STATISTICAL ANALYSIS OR MACHINE LEARNING MODELING</a:t>
            </a:r>
          </a:p>
        </p:txBody>
      </p:sp>
    </p:spTree>
    <p:extLst>
      <p:ext uri="{BB962C8B-B14F-4D97-AF65-F5344CB8AC3E}">
        <p14:creationId xmlns:p14="http://schemas.microsoft.com/office/powerpoint/2010/main" val="369277896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500">
        <p15:prstTrans prst="origami"/>
        <p:sndAc>
          <p:stSnd>
            <p:snd r:embed="rId2" name="drumroll.wav"/>
          </p:stSnd>
        </p:sndAc>
      </p:transition>
    </mc:Choice>
    <mc:Fallback xmlns="">
      <p:transition spd="slow" advClick="0" advTm="30">
        <p:fade/>
        <p:sndAc>
          <p:stSnd>
            <p:snd r:embed="rId4" name="drumroll.wav"/>
          </p:stSnd>
        </p:sndAc>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58368" y="-5777"/>
            <a:ext cx="11045952" cy="7048083"/>
          </a:xfrm>
          <a:prstGeom prst="rect">
            <a:avLst/>
          </a:prstGeom>
          <a:noFill/>
        </p:spPr>
        <p:txBody>
          <a:bodyPr wrap="square" rtlCol="0">
            <a:spAutoFit/>
          </a:bodyPr>
          <a:lstStyle/>
          <a:p>
            <a:r>
              <a:rPr lang="en-IN" sz="2400" dirty="0"/>
              <a:t>	</a:t>
            </a:r>
            <a:r>
              <a:rPr lang="en-IN" sz="2400" dirty="0" smtClean="0"/>
              <a:t>	</a:t>
            </a:r>
            <a:r>
              <a:rPr lang="en-IN" sz="2400" dirty="0"/>
              <a:t> </a:t>
            </a:r>
            <a:r>
              <a:rPr lang="en-IN" sz="2400" dirty="0" smtClean="0"/>
              <a:t> </a:t>
            </a:r>
            <a:r>
              <a:rPr lang="en-IN" sz="3600" b="1" u="sng" dirty="0" smtClean="0">
                <a:solidFill>
                  <a:srgbClr val="002060"/>
                </a:solidFill>
                <a:latin typeface="Arial" panose="020B0604020202020204" pitchFamily="34" charset="0"/>
                <a:cs typeface="Arial" panose="020B0604020202020204" pitchFamily="34" charset="0"/>
              </a:rPr>
              <a:t>EXPLORATORY </a:t>
            </a:r>
            <a:r>
              <a:rPr lang="en-IN" sz="3600" b="1" u="sng" dirty="0">
                <a:solidFill>
                  <a:srgbClr val="002060"/>
                </a:solidFill>
                <a:latin typeface="Arial" panose="020B0604020202020204" pitchFamily="34" charset="0"/>
                <a:cs typeface="Arial" panose="020B0604020202020204" pitchFamily="34" charset="0"/>
              </a:rPr>
              <a:t>DATA </a:t>
            </a:r>
            <a:r>
              <a:rPr lang="en-IN" sz="3600" b="1" u="sng" dirty="0" smtClean="0">
                <a:solidFill>
                  <a:srgbClr val="002060"/>
                </a:solidFill>
                <a:latin typeface="Arial" panose="020B0604020202020204" pitchFamily="34" charset="0"/>
                <a:cs typeface="Arial" panose="020B0604020202020204" pitchFamily="34" charset="0"/>
              </a:rPr>
              <a:t>ANALYSIS</a:t>
            </a:r>
          </a:p>
          <a:p>
            <a:endParaRPr lang="en-IN" sz="2000" b="1" dirty="0" smtClean="0">
              <a:latin typeface="Arial" panose="020B0604020202020204" pitchFamily="34" charset="0"/>
              <a:cs typeface="Arial" panose="020B0604020202020204" pitchFamily="34" charset="0"/>
            </a:endParaRPr>
          </a:p>
          <a:p>
            <a:pPr algn="just"/>
            <a:r>
              <a:rPr lang="en-IN" sz="2200" dirty="0">
                <a:solidFill>
                  <a:srgbClr val="FF0000"/>
                </a:solidFill>
                <a:latin typeface="Arial" panose="020B0604020202020204" pitchFamily="34" charset="0"/>
                <a:cs typeface="Arial" panose="020B0604020202020204" pitchFamily="34" charset="0"/>
              </a:rPr>
              <a:t>EDA IS TYPICALLY PERFORMED USING A COMBINATION OF DESCRIPTIVE STATISTICS, DATA VISUALIZATION TECHNIQUES, AND SOMETIMES, ADVANCED </a:t>
            </a:r>
            <a:r>
              <a:rPr lang="en-IN" sz="2200" dirty="0">
                <a:latin typeface="Arial" panose="020B0604020202020204" pitchFamily="34" charset="0"/>
                <a:cs typeface="Arial" panose="020B0604020202020204" pitchFamily="34" charset="0"/>
              </a:rPr>
              <a:t>ANALYTICS METHODS. DESCRIPTIVE STATISTICS HELP SUMMARIZE THE CENTRAL TENDENCY, DISPERSION, AND SHAPE OF THE DATA, WHILE </a:t>
            </a:r>
            <a:r>
              <a:rPr lang="en-IN" sz="2200" dirty="0">
                <a:solidFill>
                  <a:srgbClr val="FFFF00"/>
                </a:solidFill>
                <a:latin typeface="Arial" panose="020B0604020202020204" pitchFamily="34" charset="0"/>
                <a:cs typeface="Arial" panose="020B0604020202020204" pitchFamily="34" charset="0"/>
              </a:rPr>
              <a:t>VISUALIZATION TECHNIQUES SUCH AS HISTOGRAMS, SCATTER PLOTS, BOX PLOTS, AND HEATMAPS PROVIDE GRAPHICAL REPRESENTATIONS OF THE DATA DISTRIBUTION AND RELATIONSHIPS</a:t>
            </a:r>
            <a:r>
              <a:rPr lang="en-IN" sz="2200" dirty="0" smtClean="0">
                <a:latin typeface="Arial" panose="020B0604020202020204" pitchFamily="34" charset="0"/>
                <a:cs typeface="Arial" panose="020B0604020202020204" pitchFamily="34" charset="0"/>
              </a:rPr>
              <a:t>.</a:t>
            </a:r>
          </a:p>
          <a:p>
            <a:pPr algn="just"/>
            <a:endParaRPr lang="en-IN" sz="2000" dirty="0">
              <a:latin typeface="Arial" panose="020B0604020202020204" pitchFamily="34" charset="0"/>
              <a:cs typeface="Arial" panose="020B0604020202020204" pitchFamily="34" charset="0"/>
            </a:endParaRPr>
          </a:p>
          <a:p>
            <a:pPr algn="just"/>
            <a:r>
              <a:rPr lang="en-IN" sz="2200" dirty="0">
                <a:solidFill>
                  <a:srgbClr val="FF0000"/>
                </a:solidFill>
                <a:latin typeface="Arial" panose="020B0604020202020204" pitchFamily="34" charset="0"/>
                <a:cs typeface="Arial" panose="020B0604020202020204" pitchFamily="34" charset="0"/>
              </a:rPr>
              <a:t>EDA IS AN ITERATIVE PROCESS, WHERE INSIGHTS GAINED AT EACH STAGE MAY LEAD TO FURTHER EXPLORATION OR REFINEMENT OF ANALYSIS </a:t>
            </a:r>
            <a:r>
              <a:rPr lang="en-IN" sz="2200" dirty="0">
                <a:latin typeface="Arial" panose="020B0604020202020204" pitchFamily="34" charset="0"/>
                <a:cs typeface="Arial" panose="020B0604020202020204" pitchFamily="34" charset="0"/>
              </a:rPr>
              <a:t>TECHNIQUES. IT SERVES AS A FOUNDATION FOR MORE ADVANCED ANALYSIS AND MODELING TASKS, HELPING ENSURE THAT SUBSEQUENT ANALYSES ARE BASED ON A SOLID UNDERSTANDING OF THE DATASET</a:t>
            </a:r>
            <a:r>
              <a:rPr lang="en-IN" sz="2200" dirty="0" smtClean="0">
                <a:latin typeface="Arial" panose="020B0604020202020204" pitchFamily="34" charset="0"/>
                <a:cs typeface="Arial" panose="020B0604020202020204" pitchFamily="34" charset="0"/>
              </a:rPr>
              <a:t>.</a:t>
            </a:r>
          </a:p>
          <a:p>
            <a:pPr algn="just"/>
            <a:endParaRPr lang="en-IN" sz="1600" dirty="0">
              <a:latin typeface="Arial" panose="020B0604020202020204" pitchFamily="34" charset="0"/>
              <a:cs typeface="Arial" panose="020B0604020202020204" pitchFamily="34" charset="0"/>
            </a:endParaRPr>
          </a:p>
          <a:p>
            <a:pPr algn="just"/>
            <a:r>
              <a:rPr lang="en-IN" sz="2200" dirty="0">
                <a:solidFill>
                  <a:srgbClr val="FFFF00"/>
                </a:solidFill>
                <a:latin typeface="Arial" panose="020B0604020202020204" pitchFamily="34" charset="0"/>
                <a:cs typeface="Arial" panose="020B0604020202020204" pitchFamily="34" charset="0"/>
              </a:rPr>
              <a:t>IN SUMMARY, EXPLORATORY DATA ANALYSIS IS A CRITICAL PHASE IN THE DATA ANALYSIS WORKFLOW, ENABLING DATA SCIENTISTS AND ANALYSTS TO GAIN </a:t>
            </a:r>
            <a:r>
              <a:rPr lang="en-IN" sz="2200" dirty="0">
                <a:solidFill>
                  <a:srgbClr val="FF0000"/>
                </a:solidFill>
                <a:latin typeface="Arial" panose="020B0604020202020204" pitchFamily="34" charset="0"/>
                <a:cs typeface="Arial" panose="020B0604020202020204" pitchFamily="34" charset="0"/>
              </a:rPr>
              <a:t>INSIGHTS, IDENTIFY PATTERNS, AND FORMULATE HYPOTHESES TO GUIDE FURTHER ANALYSIS AND DECISION-MAKING</a:t>
            </a:r>
            <a:r>
              <a:rPr lang="en-IN" sz="24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75917173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500">
        <p15:prstTrans prst="origami"/>
        <p:sndAc>
          <p:stSnd>
            <p:snd r:embed="rId2" name="drumroll.wav"/>
          </p:stSnd>
        </p:sndAc>
      </p:transition>
    </mc:Choice>
    <mc:Fallback xmlns="">
      <p:transition spd="slow" advClick="0" advTm="30">
        <p:fade/>
        <p:sndAc>
          <p:stSnd>
            <p:snd r:embed="rId4" name="drumroll.wav"/>
          </p:stSnd>
        </p:sndAc>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96112" y="201168"/>
            <a:ext cx="10597896" cy="6894195"/>
          </a:xfrm>
          <a:prstGeom prst="rect">
            <a:avLst/>
          </a:prstGeom>
          <a:noFill/>
        </p:spPr>
        <p:txBody>
          <a:bodyPr wrap="square" rtlCol="0">
            <a:spAutoFit/>
          </a:bodyPr>
          <a:lstStyle/>
          <a:p>
            <a:r>
              <a:rPr lang="en-IN" sz="3200" b="1" dirty="0" smtClean="0"/>
              <a:t>     </a:t>
            </a:r>
            <a:r>
              <a:rPr lang="en-IN" sz="3200" b="1" u="sng" dirty="0" smtClean="0">
                <a:solidFill>
                  <a:srgbClr val="002060"/>
                </a:solidFill>
                <a:latin typeface="Arial" panose="020B0604020202020204" pitchFamily="34" charset="0"/>
                <a:cs typeface="Arial" panose="020B0604020202020204" pitchFamily="34" charset="0"/>
              </a:rPr>
              <a:t>STEPS </a:t>
            </a:r>
            <a:r>
              <a:rPr lang="en-IN" sz="3200" b="1" u="sng" dirty="0">
                <a:solidFill>
                  <a:srgbClr val="002060"/>
                </a:solidFill>
                <a:latin typeface="Arial" panose="020B0604020202020204" pitchFamily="34" charset="0"/>
                <a:cs typeface="Arial" panose="020B0604020202020204" pitchFamily="34" charset="0"/>
              </a:rPr>
              <a:t>IN EXPLORATORY DATA ANALYSIS (EDA</a:t>
            </a:r>
            <a:r>
              <a:rPr lang="en-IN" sz="3200" b="1" u="sng" dirty="0" smtClean="0">
                <a:solidFill>
                  <a:srgbClr val="002060"/>
                </a:solidFill>
                <a:latin typeface="Arial" panose="020B0604020202020204" pitchFamily="34" charset="0"/>
                <a:cs typeface="Arial" panose="020B0604020202020204" pitchFamily="34" charset="0"/>
              </a:rPr>
              <a:t>)</a:t>
            </a:r>
          </a:p>
          <a:p>
            <a:r>
              <a:rPr lang="en-IN" sz="3200" b="1" dirty="0" smtClean="0">
                <a:solidFill>
                  <a:srgbClr val="002060"/>
                </a:solidFill>
                <a:latin typeface="Arial" panose="020B0604020202020204" pitchFamily="34" charset="0"/>
                <a:cs typeface="Arial" panose="020B0604020202020204" pitchFamily="34" charset="0"/>
              </a:rPr>
              <a:t> </a:t>
            </a:r>
          </a:p>
          <a:p>
            <a:pPr algn="just"/>
            <a:r>
              <a:rPr lang="en-IN" dirty="0" smtClean="0">
                <a:solidFill>
                  <a:srgbClr val="FF0000"/>
                </a:solidFill>
                <a:latin typeface="Arial" panose="020B0604020202020204" pitchFamily="34" charset="0"/>
                <a:cs typeface="Arial" panose="020B0604020202020204" pitchFamily="34" charset="0"/>
              </a:rPr>
              <a:t>EXPLORATORY </a:t>
            </a:r>
            <a:r>
              <a:rPr lang="en-IN" dirty="0">
                <a:solidFill>
                  <a:srgbClr val="FF0000"/>
                </a:solidFill>
                <a:latin typeface="Arial" panose="020B0604020202020204" pitchFamily="34" charset="0"/>
                <a:cs typeface="Arial" panose="020B0604020202020204" pitchFamily="34" charset="0"/>
              </a:rPr>
              <a:t>DATA ANALYSIS (EDA) IS A CRITICAL STEP IN DATA ANALYSIS WHERE YOU EXAMINE AND SUMMARIZE THE MAIN CHARACTERISTICS OF A DATASET, USUALLY THROUGH </a:t>
            </a:r>
            <a:r>
              <a:rPr lang="en-IN" dirty="0">
                <a:latin typeface="Arial" panose="020B0604020202020204" pitchFamily="34" charset="0"/>
                <a:cs typeface="Arial" panose="020B0604020202020204" pitchFamily="34" charset="0"/>
              </a:rPr>
              <a:t>VISUALIZATION AND DESCRIPTIVE STATISTICS. IT HELPS YOU UNDERSTAND YOUR DATA, FIND PATTERNS, DETECT ANOMALIES, AND FORMULATE HYPOTHESES FOR FURTHER ANALYSIS. EDA INVOLVES TASKS LIKE</a:t>
            </a:r>
            <a:r>
              <a:rPr lang="en-IN" dirty="0" smtClean="0">
                <a:latin typeface="Arial" panose="020B0604020202020204" pitchFamily="34" charset="0"/>
                <a:cs typeface="Arial" panose="020B0604020202020204" pitchFamily="34" charset="0"/>
              </a:rPr>
              <a:t>:</a:t>
            </a:r>
          </a:p>
          <a:p>
            <a:pPr algn="just"/>
            <a:endParaRPr lang="en-IN" dirty="0">
              <a:latin typeface="Arial" panose="020B0604020202020204" pitchFamily="34" charset="0"/>
              <a:cs typeface="Arial" panose="020B0604020202020204" pitchFamily="34" charset="0"/>
            </a:endParaRPr>
          </a:p>
          <a:p>
            <a:pPr lvl="0" algn="just"/>
            <a:r>
              <a:rPr lang="en-IN" b="1" dirty="0">
                <a:solidFill>
                  <a:srgbClr val="FFFF00"/>
                </a:solidFill>
                <a:latin typeface="Arial" panose="020B0604020202020204" pitchFamily="34" charset="0"/>
                <a:cs typeface="Arial" panose="020B0604020202020204" pitchFamily="34" charset="0"/>
              </a:rPr>
              <a:t>DATA CLEANING</a:t>
            </a:r>
            <a:r>
              <a:rPr lang="en-IN" dirty="0">
                <a:solidFill>
                  <a:srgbClr val="FFFF00"/>
                </a:solidFill>
                <a:latin typeface="Arial" panose="020B0604020202020204" pitchFamily="34" charset="0"/>
                <a:cs typeface="Arial" panose="020B0604020202020204" pitchFamily="34" charset="0"/>
              </a:rPr>
              <a:t>: HANDLING MISSING VALUES, DEALING WITH OUTLIERS, AND RESOLVING INCONSISTENCIES IN THE DATA</a:t>
            </a:r>
            <a:r>
              <a:rPr lang="en-IN" dirty="0" smtClean="0">
                <a:solidFill>
                  <a:srgbClr val="FFFF00"/>
                </a:solidFill>
                <a:latin typeface="Arial" panose="020B0604020202020204" pitchFamily="34" charset="0"/>
                <a:cs typeface="Arial" panose="020B0604020202020204" pitchFamily="34" charset="0"/>
              </a:rPr>
              <a:t>.</a:t>
            </a:r>
          </a:p>
          <a:p>
            <a:pPr lvl="0" algn="just"/>
            <a:endParaRPr lang="en-IN" dirty="0">
              <a:solidFill>
                <a:srgbClr val="FFFF00"/>
              </a:solidFill>
              <a:latin typeface="Arial" panose="020B0604020202020204" pitchFamily="34" charset="0"/>
              <a:cs typeface="Arial" panose="020B0604020202020204" pitchFamily="34" charset="0"/>
            </a:endParaRPr>
          </a:p>
          <a:p>
            <a:pPr lvl="0" algn="just"/>
            <a:r>
              <a:rPr lang="en-IN" b="1" dirty="0">
                <a:solidFill>
                  <a:srgbClr val="FF0000"/>
                </a:solidFill>
                <a:latin typeface="Arial" panose="020B0604020202020204" pitchFamily="34" charset="0"/>
                <a:cs typeface="Arial" panose="020B0604020202020204" pitchFamily="34" charset="0"/>
              </a:rPr>
              <a:t>DESCRIPTIVE STATISTICS</a:t>
            </a:r>
            <a:r>
              <a:rPr lang="en-IN" dirty="0">
                <a:solidFill>
                  <a:srgbClr val="FF0000"/>
                </a:solidFill>
                <a:latin typeface="Arial" panose="020B0604020202020204" pitchFamily="34" charset="0"/>
                <a:cs typeface="Arial" panose="020B0604020202020204" pitchFamily="34" charset="0"/>
              </a:rPr>
              <a:t>: COMPUTING MEASURES LIKE MEAN, MEDIAN, MODE, STANDARD DEVIATION, ETC., TO UNDERSTAND THE CENTRAL TENDENCY AND DISPERSION OF THE DATA</a:t>
            </a:r>
            <a:r>
              <a:rPr lang="en-IN" dirty="0">
                <a:latin typeface="Arial" panose="020B0604020202020204" pitchFamily="34" charset="0"/>
                <a:cs typeface="Arial" panose="020B0604020202020204" pitchFamily="34" charset="0"/>
              </a:rPr>
              <a:t>.</a:t>
            </a:r>
          </a:p>
          <a:p>
            <a:pPr lvl="0" algn="just"/>
            <a:r>
              <a:rPr lang="en-IN" b="1" dirty="0">
                <a:latin typeface="Arial" panose="020B0604020202020204" pitchFamily="34" charset="0"/>
                <a:cs typeface="Arial" panose="020B0604020202020204" pitchFamily="34" charset="0"/>
              </a:rPr>
              <a:t>VISUALIZATION</a:t>
            </a:r>
            <a:r>
              <a:rPr lang="en-IN" dirty="0">
                <a:latin typeface="Arial" panose="020B0604020202020204" pitchFamily="34" charset="0"/>
                <a:cs typeface="Arial" panose="020B0604020202020204" pitchFamily="34" charset="0"/>
              </a:rPr>
              <a:t>: CREATING PLOTS SUCH AS HISTOGRAMS, BOX PLOTS, SCATTER PLOTS, AND HEATMAPS TO VISUALIZE THE DISTRIBUTION, RELATIONSHIPS, AND TRENDS IN THE DATA</a:t>
            </a:r>
            <a:r>
              <a:rPr lang="en-IN" dirty="0" smtClean="0">
                <a:latin typeface="Arial" panose="020B0604020202020204" pitchFamily="34" charset="0"/>
                <a:cs typeface="Arial" panose="020B0604020202020204" pitchFamily="34" charset="0"/>
              </a:rPr>
              <a:t>.</a:t>
            </a:r>
          </a:p>
          <a:p>
            <a:pPr lvl="0" algn="just"/>
            <a:endParaRPr lang="en-IN" dirty="0" smtClean="0">
              <a:latin typeface="Arial" panose="020B0604020202020204" pitchFamily="34" charset="0"/>
              <a:cs typeface="Arial" panose="020B0604020202020204" pitchFamily="34" charset="0"/>
            </a:endParaRPr>
          </a:p>
          <a:p>
            <a:pPr lvl="0" algn="just"/>
            <a:r>
              <a:rPr lang="en-IN" b="1" dirty="0" smtClean="0">
                <a:solidFill>
                  <a:srgbClr val="FFFF00"/>
                </a:solidFill>
                <a:latin typeface="Arial" panose="020B0604020202020204" pitchFamily="34" charset="0"/>
                <a:cs typeface="Arial" panose="020B0604020202020204" pitchFamily="34" charset="0"/>
              </a:rPr>
              <a:t>FEATURE </a:t>
            </a:r>
            <a:r>
              <a:rPr lang="en-IN" b="1" dirty="0">
                <a:solidFill>
                  <a:srgbClr val="FFFF00"/>
                </a:solidFill>
                <a:latin typeface="Arial" panose="020B0604020202020204" pitchFamily="34" charset="0"/>
                <a:cs typeface="Arial" panose="020B0604020202020204" pitchFamily="34" charset="0"/>
              </a:rPr>
              <a:t>ENGINEERING</a:t>
            </a:r>
            <a:r>
              <a:rPr lang="en-IN" dirty="0">
                <a:solidFill>
                  <a:srgbClr val="FFFF00"/>
                </a:solidFill>
                <a:latin typeface="Arial" panose="020B0604020202020204" pitchFamily="34" charset="0"/>
                <a:cs typeface="Arial" panose="020B0604020202020204" pitchFamily="34" charset="0"/>
              </a:rPr>
              <a:t>: CREATING NEW FEATURES FROM EXISTING ONES OR TRANSFORMING FEATURES TO BETTER REPRESENT THE UNDERLYING PATTERNS IN THE DATA</a:t>
            </a:r>
            <a:r>
              <a:rPr lang="en-IN" dirty="0">
                <a:latin typeface="Arial" panose="020B0604020202020204" pitchFamily="34" charset="0"/>
                <a:cs typeface="Arial" panose="020B0604020202020204" pitchFamily="34" charset="0"/>
              </a:rPr>
              <a:t>.</a:t>
            </a:r>
          </a:p>
          <a:p>
            <a:pPr lvl="0" algn="just"/>
            <a:endParaRPr lang="en-IN" dirty="0">
              <a:latin typeface="Arial" panose="020B0604020202020204" pitchFamily="34" charset="0"/>
              <a:cs typeface="Arial" panose="020B0604020202020204" pitchFamily="34" charset="0"/>
            </a:endParaRPr>
          </a:p>
          <a:p>
            <a:endParaRPr lang="en-US" b="1" dirty="0" smtClean="0">
              <a:solidFill>
                <a:schemeClr val="accent2"/>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722830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500">
        <p15:prstTrans prst="origami"/>
        <p:sndAc>
          <p:stSnd>
            <p:snd r:embed="rId2" name="drumroll.wav"/>
          </p:stSnd>
        </p:sndAc>
      </p:transition>
    </mc:Choice>
    <mc:Fallback xmlns="">
      <p:transition spd="slow" advClick="0" advTm="30">
        <p:fade/>
        <p:sndAc>
          <p:stSnd>
            <p:snd r:embed="rId3" name="drumroll.wav"/>
          </p:stSnd>
        </p:sndAc>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theme/theme1.xml><?xml version="1.0" encoding="utf-8"?>
<a:theme xmlns:a="http://schemas.openxmlformats.org/drawingml/2006/main" name="Slice">
  <a:themeElements>
    <a:clrScheme name="Slice">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Slice">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13FEC7C6-62A9-40C4-99D2-581AACACAA2F}"/>
    </a:ext>
  </a:extLst>
</a:theme>
</file>

<file path=docProps/app.xml><?xml version="1.0" encoding="utf-8"?>
<Properties xmlns="http://schemas.openxmlformats.org/officeDocument/2006/extended-properties" xmlns:vt="http://schemas.openxmlformats.org/officeDocument/2006/docPropsVTypes">
  <Template>Slice</Template>
  <TotalTime>1016</TotalTime>
  <Words>986</Words>
  <Application>Microsoft Office PowerPoint</Application>
  <PresentationFormat>Widescreen</PresentationFormat>
  <Paragraphs>91</Paragraphs>
  <Slides>39</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39</vt:i4>
      </vt:variant>
    </vt:vector>
  </HeadingPairs>
  <TitlesOfParts>
    <vt:vector size="44" baseType="lpstr">
      <vt:lpstr>Arial</vt:lpstr>
      <vt:lpstr>Century Gothic</vt:lpstr>
      <vt:lpstr>Wingdings</vt:lpstr>
      <vt:lpstr>Wingdings 3</vt:lpstr>
      <vt:lpstr>Slice</vt:lpstr>
      <vt:lpstr>  DIGICHROME ACADEMY</vt:lpstr>
      <vt:lpstr>PowerPoint Presentation</vt:lpstr>
      <vt:lpstr>PowerPoint Presentation</vt:lpstr>
      <vt:lpstr>PowerPoint Presentation</vt:lpstr>
      <vt:lpstr>         EXPLORATORY DATA ANALYSIS (EDA)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HP</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272530</dc:creator>
  <cp:lastModifiedBy>272530</cp:lastModifiedBy>
  <cp:revision>35</cp:revision>
  <dcterms:created xsi:type="dcterms:W3CDTF">2024-07-07T02:26:29Z</dcterms:created>
  <dcterms:modified xsi:type="dcterms:W3CDTF">2024-11-03T14:19:01Z</dcterms:modified>
</cp:coreProperties>
</file>